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0" r:id="rId4"/>
    <p:sldId id="262" r:id="rId5"/>
    <p:sldId id="263" r:id="rId6"/>
    <p:sldId id="264" r:id="rId7"/>
    <p:sldId id="257" r:id="rId8"/>
    <p:sldId id="269" r:id="rId9"/>
    <p:sldId id="266" r:id="rId10"/>
    <p:sldId id="259" r:id="rId11"/>
    <p:sldId id="258" r:id="rId12"/>
    <p:sldId id="261" r:id="rId13"/>
    <p:sldId id="275" r:id="rId14"/>
    <p:sldId id="267" r:id="rId15"/>
    <p:sldId id="276" r:id="rId16"/>
    <p:sldId id="277" r:id="rId17"/>
    <p:sldId id="278" r:id="rId18"/>
    <p:sldId id="279" r:id="rId19"/>
    <p:sldId id="280" r:id="rId20"/>
    <p:sldId id="281" r:id="rId21"/>
    <p:sldId id="265" r:id="rId22"/>
    <p:sldId id="268" r:id="rId23"/>
    <p:sldId id="274" r:id="rId24"/>
    <p:sldId id="284" r:id="rId25"/>
    <p:sldId id="270" r:id="rId26"/>
    <p:sldId id="271" r:id="rId27"/>
    <p:sldId id="272" r:id="rId28"/>
    <p:sldId id="283" r:id="rId29"/>
    <p:sldId id="273" r:id="rId30"/>
    <p:sldId id="28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22" autoAdjust="0"/>
  </p:normalViewPr>
  <p:slideViewPr>
    <p:cSldViewPr>
      <p:cViewPr>
        <p:scale>
          <a:sx n="52" d="100"/>
          <a:sy n="52" d="100"/>
        </p:scale>
        <p:origin x="-990"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285F1743-0BDF-4EA4-BD93-6885B9F3D057}"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285F1743-0BDF-4EA4-BD93-6885B9F3D05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C12C32-308B-4DB9-A704-01333668430C}" type="datetimeFigureOut">
              <a:rPr lang="en-US" smtClean="0"/>
              <a:pPr/>
              <a:t>04/11/2014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F1743-0BDF-4EA4-BD93-6885B9F3D05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C12C32-308B-4DB9-A704-01333668430C}" type="datetimeFigureOut">
              <a:rPr lang="en-US" smtClean="0"/>
              <a:pPr/>
              <a:t>04/11/2014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F1743-0BDF-4EA4-BD93-6885B9F3D05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5C12C32-308B-4DB9-A704-01333668430C}" type="datetimeFigureOut">
              <a:rPr lang="en-US" smtClean="0"/>
              <a:pPr/>
              <a:t>04/11/2014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85F1743-0BDF-4EA4-BD93-6885B9F3D05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en.wikipedia.org/wiki/Hippie"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en.wikipedia.org/wiki/Woodstock_Festiva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youtube.com/watch?v=1ORMb1uwOl8" TargetMode="External"/><Relationship Id="rId2" Type="http://schemas.openxmlformats.org/officeDocument/2006/relationships/hyperlink" Target="http://www.youtube.com/watch?v=eYKY2lpxMg8"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vThD7ot9oII" TargetMode="External"/><Relationship Id="rId2" Type="http://schemas.openxmlformats.org/officeDocument/2006/relationships/hyperlink" Target="http://www.youtube.com/watch?v=uQYDvQ1HH-E" TargetMode="External"/><Relationship Id="rId1" Type="http://schemas.openxmlformats.org/officeDocument/2006/relationships/slideLayout" Target="../slideLayouts/slideLayout2.xml"/><Relationship Id="rId5" Type="http://schemas.openxmlformats.org/officeDocument/2006/relationships/hyperlink" Target="http://www.youtube.com/watch?v=SxJAHSX-PBM" TargetMode="External"/><Relationship Id="rId4" Type="http://schemas.openxmlformats.org/officeDocument/2006/relationships/hyperlink" Target="http://www.youtube.com/watch?v=nVlEM_onfoQ"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JpLqt3FXpiQ" TargetMode="External"/><Relationship Id="rId2" Type="http://schemas.openxmlformats.org/officeDocument/2006/relationships/hyperlink" Target="http://www.youtube.com/watch?v=ijTe7jhjnc0"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0" y="0"/>
            <a:ext cx="5057775" cy="7143750"/>
          </a:xfrm>
          <a:prstGeom prst="rect">
            <a:avLst/>
          </a:prstGeom>
          <a:noFill/>
          <a:ln w="9525">
            <a:noFill/>
            <a:miter lim="800000"/>
            <a:headEnd/>
            <a:tailEnd/>
          </a:ln>
          <a:effectLst/>
        </p:spPr>
      </p:pic>
      <p:sp>
        <p:nvSpPr>
          <p:cNvPr id="2" name="Title 1"/>
          <p:cNvSpPr>
            <a:spLocks noGrp="1"/>
          </p:cNvSpPr>
          <p:nvPr>
            <p:ph type="ctrTitle"/>
          </p:nvPr>
        </p:nvSpPr>
        <p:spPr>
          <a:xfrm>
            <a:off x="914400" y="0"/>
            <a:ext cx="7772400" cy="1470025"/>
          </a:xfrm>
        </p:spPr>
        <p:txBody>
          <a:bodyPr/>
          <a:lstStyle/>
          <a:p>
            <a:r>
              <a:rPr lang="en-US" dirty="0" smtClean="0">
                <a:latin typeface="Segoe UI" pitchFamily="34" charset="0"/>
                <a:cs typeface="Segoe UI" pitchFamily="34" charset="0"/>
              </a:rPr>
              <a:t>The Hippie Movement</a:t>
            </a:r>
            <a:endParaRPr lang="en-US" dirty="0">
              <a:latin typeface="Segoe UI" pitchFamily="34" charset="0"/>
              <a:cs typeface="Segoe U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0" y="-75618"/>
            <a:ext cx="9144000" cy="69336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1981200" y="0"/>
            <a:ext cx="5590761"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533400" y="0"/>
            <a:ext cx="7772400" cy="6765612"/>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990600" y="0"/>
            <a:ext cx="6553200" cy="67287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147638"/>
            <a:ext cx="9753600" cy="6562725"/>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838200" y="126930"/>
            <a:ext cx="7162800" cy="673107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1295400" y="0"/>
            <a:ext cx="5334000" cy="6799832"/>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381000"/>
            <a:ext cx="9144000" cy="6101512"/>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srcRect/>
          <a:stretch>
            <a:fillRect/>
          </a:stretch>
        </p:blipFill>
        <p:spPr bwMode="auto">
          <a:xfrm>
            <a:off x="0" y="-4874"/>
            <a:ext cx="9144000" cy="68628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1600200" y="0"/>
            <a:ext cx="5791200" cy="75092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starts…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a:t>
            </a:r>
            <a:r>
              <a:rPr lang="en-US" b="1" dirty="0" smtClean="0"/>
              <a:t>hippie</a:t>
            </a:r>
            <a:r>
              <a:rPr lang="en-US" dirty="0" smtClean="0"/>
              <a:t> subculture was originally a youth movement that arose in the United States during the mid-1960s,and was swiftly spreading to other countries around the world. The etymology of the term 'hippie' is from </a:t>
            </a:r>
            <a:r>
              <a:rPr lang="en-US" i="1" dirty="0" smtClean="0"/>
              <a:t>hipster</a:t>
            </a:r>
            <a:r>
              <a:rPr lang="en-US" dirty="0" smtClean="0"/>
              <a:t>, and was initially used to describe beatniks who had moved into New York City's Greenwich Village and San Francisco's Haight-Ashbury</a:t>
            </a:r>
            <a:r>
              <a:rPr lang="en-US" dirty="0"/>
              <a:t> </a:t>
            </a:r>
            <a:r>
              <a:rPr lang="en-US" dirty="0" smtClean="0"/>
              <a:t>district. The early "hippies" ideologies included the countercultural values of the Beat Generation. Some created their own social groups and communities, listened to psychedelic rock, embraced the sexual revolution, and used drugs such as marijuana and LSD to explore alternative states of consciousness.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130493"/>
            <a:ext cx="9144000" cy="6988493"/>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p:txBody>
          <a:bodyPr/>
          <a:lstStyle/>
          <a:p>
            <a:r>
              <a:rPr lang="en-US" dirty="0" smtClean="0">
                <a:hlinkClick r:id="rId3"/>
              </a:rPr>
              <a:t>http://en.wikipedia.org/wiki/Hippie</a:t>
            </a:r>
            <a:r>
              <a:rPr lang="en-US" dirty="0" smtClean="0"/>
              <a:t>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WOODSTOCK festival</a:t>
            </a:r>
            <a:endParaRPr lang="en-US" dirty="0"/>
          </a:p>
        </p:txBody>
      </p:sp>
      <p:sp>
        <p:nvSpPr>
          <p:cNvPr id="3" name="Content Placeholder 2"/>
          <p:cNvSpPr>
            <a:spLocks noGrp="1"/>
          </p:cNvSpPr>
          <p:nvPr>
            <p:ph idx="1"/>
          </p:nvPr>
        </p:nvSpPr>
        <p:spPr/>
        <p:txBody>
          <a:bodyPr>
            <a:normAutofit/>
          </a:bodyPr>
          <a:lstStyle/>
          <a:p>
            <a:r>
              <a:rPr lang="en-US" dirty="0" smtClean="0"/>
              <a:t>Held in upstate NY.. 3,000 miles from </a:t>
            </a:r>
            <a:r>
              <a:rPr lang="en-US" dirty="0" err="1" smtClean="0"/>
              <a:t>Haight</a:t>
            </a:r>
            <a:r>
              <a:rPr lang="en-US" dirty="0" smtClean="0"/>
              <a:t> &amp; Ashbury.  Why?</a:t>
            </a:r>
          </a:p>
          <a:p>
            <a:r>
              <a:rPr lang="en-US" dirty="0" smtClean="0"/>
              <a:t>Michael Lange, Artie </a:t>
            </a:r>
            <a:r>
              <a:rPr lang="en-US" dirty="0" err="1" smtClean="0"/>
              <a:t>Kornfeld</a:t>
            </a:r>
            <a:r>
              <a:rPr lang="en-US" dirty="0" smtClean="0"/>
              <a:t> &amp; other producers had the idea</a:t>
            </a:r>
          </a:p>
          <a:p>
            <a:r>
              <a:rPr lang="en-US" dirty="0" smtClean="0"/>
              <a:t>Max </a:t>
            </a:r>
            <a:r>
              <a:rPr lang="en-US" dirty="0" err="1" smtClean="0"/>
              <a:t>Yasgur’s</a:t>
            </a:r>
            <a:r>
              <a:rPr lang="en-US" dirty="0" smtClean="0"/>
              <a:t> Farm</a:t>
            </a:r>
          </a:p>
          <a:p>
            <a:r>
              <a:rPr lang="en-US" dirty="0" smtClean="0">
                <a:hlinkClick r:id="rId2"/>
              </a:rPr>
              <a:t>http://en.wikipedia.org/wiki/Woodstock_Festival</a:t>
            </a:r>
            <a:r>
              <a:rPr lang="en-US" dirty="0" smtClean="0"/>
              <a:t>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4343401" y="-45141"/>
            <a:ext cx="4800600" cy="6903141"/>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0" y="3352800"/>
            <a:ext cx="4343400" cy="3722914"/>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0" y="152400"/>
            <a:ext cx="4316329" cy="31242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990600" y="1"/>
            <a:ext cx="6858000" cy="68580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clips</a:t>
            </a:r>
            <a:endParaRPr lang="en-US" dirty="0"/>
          </a:p>
        </p:txBody>
      </p:sp>
      <p:sp>
        <p:nvSpPr>
          <p:cNvPr id="3" name="Content Placeholder 2"/>
          <p:cNvSpPr>
            <a:spLocks noGrp="1"/>
          </p:cNvSpPr>
          <p:nvPr>
            <p:ph idx="1"/>
          </p:nvPr>
        </p:nvSpPr>
        <p:spPr/>
        <p:txBody>
          <a:bodyPr/>
          <a:lstStyle/>
          <a:p>
            <a:endParaRPr lang="en-US" dirty="0" smtClean="0">
              <a:hlinkClick r:id="rId2"/>
            </a:endParaRPr>
          </a:p>
          <a:p>
            <a:r>
              <a:rPr lang="en-US" dirty="0" smtClean="0">
                <a:hlinkClick r:id="rId2"/>
              </a:rPr>
              <a:t>http://www.youtube.com/watch?v=_PFCgAhZEO8 </a:t>
            </a:r>
          </a:p>
          <a:p>
            <a:r>
              <a:rPr lang="en-US" dirty="0" smtClean="0">
                <a:hlinkClick r:id="rId2"/>
              </a:rPr>
              <a:t>http://www.youtube.com/watch?v=eYKY2lpxMg8</a:t>
            </a:r>
            <a:r>
              <a:rPr lang="en-US" dirty="0" smtClean="0"/>
              <a:t> </a:t>
            </a:r>
          </a:p>
          <a:p>
            <a:r>
              <a:rPr lang="en-US" dirty="0" smtClean="0">
                <a:hlinkClick r:id="rId3"/>
              </a:rPr>
              <a:t>http://www.youtube.com/watch?v=1ORMb1uwOl8</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performances</a:t>
            </a:r>
            <a:endParaRPr lang="en-US" dirty="0"/>
          </a:p>
        </p:txBody>
      </p:sp>
      <p:sp>
        <p:nvSpPr>
          <p:cNvPr id="5" name="Content Placeholder 4"/>
          <p:cNvSpPr>
            <a:spLocks noGrp="1"/>
          </p:cNvSpPr>
          <p:nvPr>
            <p:ph idx="1"/>
          </p:nvPr>
        </p:nvSpPr>
        <p:spPr/>
        <p:txBody>
          <a:bodyPr>
            <a:normAutofit lnSpcReduction="10000"/>
          </a:bodyPr>
          <a:lstStyle/>
          <a:p>
            <a:r>
              <a:rPr lang="en-US" dirty="0" smtClean="0"/>
              <a:t>Three days of amazing performances</a:t>
            </a:r>
          </a:p>
          <a:p>
            <a:pPr lvl="1"/>
            <a:r>
              <a:rPr lang="en-US" dirty="0" smtClean="0">
                <a:hlinkClick r:id="rId2"/>
              </a:rPr>
              <a:t>http://www.youtube.com/watch?v=uQYDvQ1HH-E</a:t>
            </a:r>
            <a:r>
              <a:rPr lang="en-US" dirty="0" smtClean="0"/>
              <a:t> – Joe Cocker</a:t>
            </a:r>
          </a:p>
          <a:p>
            <a:pPr lvl="1"/>
            <a:r>
              <a:rPr lang="en-US" dirty="0" smtClean="0">
                <a:hlinkClick r:id="rId3"/>
              </a:rPr>
              <a:t>http://www.youtube.com/watch?v=vThD7ot9oII</a:t>
            </a:r>
            <a:r>
              <a:rPr lang="en-US" dirty="0" smtClean="0"/>
              <a:t> – </a:t>
            </a:r>
            <a:r>
              <a:rPr lang="en-US" dirty="0" err="1" smtClean="0"/>
              <a:t>janis</a:t>
            </a:r>
            <a:r>
              <a:rPr lang="en-US" dirty="0" smtClean="0"/>
              <a:t> </a:t>
            </a:r>
            <a:r>
              <a:rPr lang="en-US" dirty="0" err="1" smtClean="0"/>
              <a:t>joplin</a:t>
            </a:r>
            <a:r>
              <a:rPr lang="en-US" dirty="0" smtClean="0"/>
              <a:t> (at night so bad video)</a:t>
            </a:r>
          </a:p>
          <a:p>
            <a:r>
              <a:rPr lang="en-US" dirty="0" err="1" smtClean="0"/>
              <a:t>Jimi</a:t>
            </a:r>
            <a:r>
              <a:rPr lang="en-US" dirty="0" smtClean="0"/>
              <a:t> Hendrix came on last and at the end performed the Star Spangled Banner.</a:t>
            </a:r>
            <a:endParaRPr lang="en-US" dirty="0" smtClean="0">
              <a:hlinkClick r:id="rId4"/>
            </a:endParaRPr>
          </a:p>
          <a:p>
            <a:r>
              <a:rPr lang="en-US" dirty="0" smtClean="0">
                <a:hlinkClick r:id="rId5"/>
              </a:rPr>
              <a:t>http://www.youtube.com/watch?v=SxJAHSX-PBM</a:t>
            </a: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5">
                                            <p:txEl>
                                              <p:pRg st="0" end="0"/>
                                            </p:txEl>
                                          </p:spTgt>
                                        </p:tgtEl>
                                        <p:attrNameLst>
                                          <p:attrName>ppt_x</p:attrName>
                                        </p:attrNameLst>
                                      </p:cBhvr>
                                    </p:anim>
                                    <p:anim from="0" to="-1.0" calcmode="lin" valueType="num">
                                      <p:cBhvr>
                                        <p:cTn id="8" dur="200" decel="50000" autoRev="1" fill="hold">
                                          <p:stCondLst>
                                            <p:cond delay="600"/>
                                          </p:stCondLst>
                                        </p:cTn>
                                        <p:tgtEl>
                                          <p:spTgt spid="5">
                                            <p:txEl>
                                              <p:pRg st="0" end="0"/>
                                            </p:txEl>
                                          </p:spTgt>
                                        </p:tgtEl>
                                        <p:attrNameLst>
                                          <p:attrName>xshear</p:attrName>
                                        </p:attrNameLst>
                                      </p:cBhvr>
                                    </p:anim>
                                    <p:animScale>
                                      <p:cBhvr>
                                        <p:cTn id="9" dur="200" decel="100000" autoRev="1" fill="hold">
                                          <p:stCondLst>
                                            <p:cond delay="600"/>
                                          </p:stCondLst>
                                        </p:cTn>
                                        <p:tgtEl>
                                          <p:spTgt spid="5">
                                            <p:txEl>
                                              <p:pRg st="0" end="0"/>
                                            </p:txEl>
                                          </p:spTgt>
                                        </p:tgtEl>
                                      </p:cBhvr>
                                      <p:from x="100000" y="100000"/>
                                      <p:to x="80000" y="100000"/>
                                    </p:animScale>
                                    <p:anim by="(#ppt_h/3+#ppt_w*0.1)" calcmode="lin" valueType="num">
                                      <p:cBhvr additive="sum">
                                        <p:cTn id="10" dur="200" decel="100000" autoRev="1" fill="hold">
                                          <p:stCondLst>
                                            <p:cond delay="600"/>
                                          </p:stCondLst>
                                        </p:cTn>
                                        <p:tgtEl>
                                          <p:spTgt spid="5">
                                            <p:txEl>
                                              <p:pRg st="0" end="0"/>
                                            </p:txEl>
                                          </p:spTgt>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5">
                                            <p:txEl>
                                              <p:pRg st="1" end="1"/>
                                            </p:txEl>
                                          </p:spTgt>
                                        </p:tgtEl>
                                        <p:attrNameLst>
                                          <p:attrName>ppt_x</p:attrName>
                                        </p:attrNameLst>
                                      </p:cBhvr>
                                    </p:anim>
                                    <p:anim from="0" to="-1.0" calcmode="lin" valueType="num">
                                      <p:cBhvr>
                                        <p:cTn id="14" dur="200" decel="50000" autoRev="1" fill="hold">
                                          <p:stCondLst>
                                            <p:cond delay="600"/>
                                          </p:stCondLst>
                                        </p:cTn>
                                        <p:tgtEl>
                                          <p:spTgt spid="5">
                                            <p:txEl>
                                              <p:pRg st="1" end="1"/>
                                            </p:txEl>
                                          </p:spTgt>
                                        </p:tgtEl>
                                        <p:attrNameLst>
                                          <p:attrName>xshear</p:attrName>
                                        </p:attrNameLst>
                                      </p:cBhvr>
                                    </p:anim>
                                    <p:animScale>
                                      <p:cBhvr>
                                        <p:cTn id="15" dur="200" decel="100000" autoRev="1" fill="hold">
                                          <p:stCondLst>
                                            <p:cond delay="600"/>
                                          </p:stCondLst>
                                        </p:cTn>
                                        <p:tgtEl>
                                          <p:spTgt spid="5">
                                            <p:txEl>
                                              <p:pRg st="1" end="1"/>
                                            </p:txEl>
                                          </p:spTgt>
                                        </p:tgtEl>
                                      </p:cBhvr>
                                      <p:from x="100000" y="100000"/>
                                      <p:to x="80000" y="100000"/>
                                    </p:animScale>
                                    <p:anim by="(#ppt_h/3+#ppt_w*0.1)" calcmode="lin" valueType="num">
                                      <p:cBhvr additive="sum">
                                        <p:cTn id="16" dur="200" decel="100000" autoRev="1" fill="hold">
                                          <p:stCondLst>
                                            <p:cond delay="600"/>
                                          </p:stCondLst>
                                        </p:cTn>
                                        <p:tgtEl>
                                          <p:spTgt spid="5">
                                            <p:txEl>
                                              <p:pRg st="1" end="1"/>
                                            </p:txEl>
                                          </p:spTgt>
                                        </p:tgtEl>
                                        <p:attrNameLst>
                                          <p:attrName>ppt_x</p:attrName>
                                        </p:attrNameLst>
                                      </p:cBhvr>
                                    </p:anim>
                                  </p:childTnLst>
                                </p:cTn>
                              </p:par>
                              <p:par>
                                <p:cTn id="17" presetID="34" presetClass="entr" presetSubtype="0"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from="(-#ppt_w/2)" to="(#ppt_x)" calcmode="lin" valueType="num">
                                      <p:cBhvr>
                                        <p:cTn id="19" dur="600" fill="hold">
                                          <p:stCondLst>
                                            <p:cond delay="0"/>
                                          </p:stCondLst>
                                        </p:cTn>
                                        <p:tgtEl>
                                          <p:spTgt spid="5">
                                            <p:txEl>
                                              <p:pRg st="2" end="2"/>
                                            </p:txEl>
                                          </p:spTgt>
                                        </p:tgtEl>
                                        <p:attrNameLst>
                                          <p:attrName>ppt_x</p:attrName>
                                        </p:attrNameLst>
                                      </p:cBhvr>
                                    </p:anim>
                                    <p:anim from="0" to="-1.0" calcmode="lin" valueType="num">
                                      <p:cBhvr>
                                        <p:cTn id="20" dur="200" decel="50000" autoRev="1" fill="hold">
                                          <p:stCondLst>
                                            <p:cond delay="600"/>
                                          </p:stCondLst>
                                        </p:cTn>
                                        <p:tgtEl>
                                          <p:spTgt spid="5">
                                            <p:txEl>
                                              <p:pRg st="2" end="2"/>
                                            </p:txEl>
                                          </p:spTgt>
                                        </p:tgtEl>
                                        <p:attrNameLst>
                                          <p:attrName>xshear</p:attrName>
                                        </p:attrNameLst>
                                      </p:cBhvr>
                                    </p:anim>
                                    <p:animScale>
                                      <p:cBhvr>
                                        <p:cTn id="21" dur="200" decel="100000" autoRev="1" fill="hold">
                                          <p:stCondLst>
                                            <p:cond delay="600"/>
                                          </p:stCondLst>
                                        </p:cTn>
                                        <p:tgtEl>
                                          <p:spTgt spid="5">
                                            <p:txEl>
                                              <p:pRg st="2" end="2"/>
                                            </p:txEl>
                                          </p:spTgt>
                                        </p:tgtEl>
                                      </p:cBhvr>
                                      <p:from x="100000" y="100000"/>
                                      <p:to x="80000" y="100000"/>
                                    </p:animScale>
                                    <p:anim by="(#ppt_h/3+#ppt_w*0.1)" calcmode="lin" valueType="num">
                                      <p:cBhvr additive="sum">
                                        <p:cTn id="22" dur="200" decel="100000" autoRev="1" fill="hold">
                                          <p:stCondLst>
                                            <p:cond delay="600"/>
                                          </p:stCondLst>
                                        </p:cTn>
                                        <p:tgtEl>
                                          <p:spTgt spid="5">
                                            <p:txEl>
                                              <p:pRg st="2" end="2"/>
                                            </p:txEl>
                                          </p:spTgt>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from="(-#ppt_w/2)" to="(#ppt_x)" calcmode="lin" valueType="num">
                                      <p:cBhvr>
                                        <p:cTn id="27" dur="600" fill="hold">
                                          <p:stCondLst>
                                            <p:cond delay="0"/>
                                          </p:stCondLst>
                                        </p:cTn>
                                        <p:tgtEl>
                                          <p:spTgt spid="5">
                                            <p:txEl>
                                              <p:pRg st="3" end="3"/>
                                            </p:txEl>
                                          </p:spTgt>
                                        </p:tgtEl>
                                        <p:attrNameLst>
                                          <p:attrName>ppt_x</p:attrName>
                                        </p:attrNameLst>
                                      </p:cBhvr>
                                    </p:anim>
                                    <p:anim from="0" to="-1.0" calcmode="lin" valueType="num">
                                      <p:cBhvr>
                                        <p:cTn id="28" dur="200" decel="50000" autoRev="1" fill="hold">
                                          <p:stCondLst>
                                            <p:cond delay="600"/>
                                          </p:stCondLst>
                                        </p:cTn>
                                        <p:tgtEl>
                                          <p:spTgt spid="5">
                                            <p:txEl>
                                              <p:pRg st="3" end="3"/>
                                            </p:txEl>
                                          </p:spTgt>
                                        </p:tgtEl>
                                        <p:attrNameLst>
                                          <p:attrName>xshear</p:attrName>
                                        </p:attrNameLst>
                                      </p:cBhvr>
                                    </p:anim>
                                    <p:animScale>
                                      <p:cBhvr>
                                        <p:cTn id="29" dur="200" decel="100000" autoRev="1" fill="hold">
                                          <p:stCondLst>
                                            <p:cond delay="600"/>
                                          </p:stCondLst>
                                        </p:cTn>
                                        <p:tgtEl>
                                          <p:spTgt spid="5">
                                            <p:txEl>
                                              <p:pRg st="3" end="3"/>
                                            </p:txEl>
                                          </p:spTgt>
                                        </p:tgtEl>
                                      </p:cBhvr>
                                      <p:from x="100000" y="100000"/>
                                      <p:to x="80000" y="100000"/>
                                    </p:animScale>
                                    <p:anim by="(#ppt_h/3+#ppt_w*0.1)" calcmode="lin" valueType="num">
                                      <p:cBhvr additive="sum">
                                        <p:cTn id="30" dur="200" decel="100000" autoRev="1" fill="hold">
                                          <p:stCondLst>
                                            <p:cond delay="600"/>
                                          </p:stCondLst>
                                        </p:cTn>
                                        <p:tgtEl>
                                          <p:spTgt spid="5">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we study it..</a:t>
            </a:r>
            <a:endParaRPr lang="en-US" dirty="0"/>
          </a:p>
        </p:txBody>
      </p:sp>
      <p:sp>
        <p:nvSpPr>
          <p:cNvPr id="3" name="Content Placeholder 2"/>
          <p:cNvSpPr>
            <a:spLocks noGrp="1"/>
          </p:cNvSpPr>
          <p:nvPr>
            <p:ph idx="1"/>
          </p:nvPr>
        </p:nvSpPr>
        <p:spPr/>
        <p:txBody>
          <a:bodyPr>
            <a:normAutofit/>
          </a:bodyPr>
          <a:lstStyle/>
          <a:p>
            <a:r>
              <a:rPr lang="en-US" dirty="0" smtClean="0"/>
              <a:t>Older generations thought that the hippies were… ?</a:t>
            </a:r>
          </a:p>
          <a:p>
            <a:r>
              <a:rPr lang="en-US" dirty="0" smtClean="0"/>
              <a:t>They </a:t>
            </a:r>
            <a:r>
              <a:rPr lang="en-US" dirty="0" err="1" smtClean="0"/>
              <a:t>belived</a:t>
            </a:r>
            <a:r>
              <a:rPr lang="en-US" dirty="0" smtClean="0"/>
              <a:t> you get a half million people together, doing drugs, listening to rock n’ roll, they would become violent</a:t>
            </a:r>
          </a:p>
          <a:p>
            <a:pPr lvl="1"/>
            <a:r>
              <a:rPr lang="en-US" dirty="0" smtClean="0"/>
              <a:t>If this happened they would all be viewed as </a:t>
            </a:r>
            <a:r>
              <a:rPr lang="en-US" dirty="0" err="1" smtClean="0"/>
              <a:t>hippocrates</a:t>
            </a:r>
            <a:r>
              <a:rPr lang="en-US" dirty="0" smtClean="0"/>
              <a:t> .</a:t>
            </a:r>
          </a:p>
          <a:p>
            <a:pPr lvl="3"/>
            <a:r>
              <a:rPr lang="en-US" dirty="0" smtClean="0"/>
              <a:t>Things like “talk-down tents” to help drug users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0"/>
            <a:ext cx="8229600" cy="4648200"/>
          </a:xfrm>
        </p:spPr>
        <p:txBody>
          <a:bodyPr>
            <a:normAutofit fontScale="90000"/>
          </a:bodyPr>
          <a:lstStyle/>
          <a:p>
            <a:pPr algn="l"/>
            <a:r>
              <a:rPr lang="en-US" dirty="0" smtClean="0"/>
              <a:t>“we did the best we could… because we knew the whole world was watching”</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a:t>
            </a:r>
            <a:r>
              <a:rPr lang="en-US" sz="3100" dirty="0" smtClean="0"/>
              <a:t>Reference to helicopter run to get granola</a:t>
            </a:r>
            <a:r>
              <a:rPr lang="en-US" dirty="0" smtClean="0"/>
              <a:t/>
            </a:r>
            <a:br>
              <a:rPr lang="en-US" dirty="0" smtClean="0"/>
            </a:b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371600"/>
            <a:ext cx="8229600" cy="4525963"/>
          </a:xfrm>
        </p:spPr>
        <p:txBody>
          <a:bodyPr/>
          <a:lstStyle/>
          <a:p>
            <a:r>
              <a:rPr lang="en-US" dirty="0" smtClean="0"/>
              <a:t>Altamont festival less than a year later “ended” the times &amp; the true 1960s (</a:t>
            </a:r>
            <a:r>
              <a:rPr lang="en-US" dirty="0" err="1" smtClean="0"/>
              <a:t>december</a:t>
            </a:r>
            <a:r>
              <a:rPr lang="en-US" dirty="0" smtClean="0"/>
              <a:t> 1969)</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1447800" y="3000375"/>
            <a:ext cx="5934075" cy="3857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p:txBody>
          <a:bodyPr/>
          <a:lstStyle/>
          <a:p>
            <a:r>
              <a:rPr lang="en-US" dirty="0" smtClean="0"/>
              <a:t>Hippies</a:t>
            </a:r>
          </a:p>
          <a:p>
            <a:r>
              <a:rPr lang="en-US" dirty="0" smtClean="0"/>
              <a:t>Woodstock</a:t>
            </a:r>
          </a:p>
          <a:p>
            <a:r>
              <a:rPr lang="en-US" dirty="0" smtClean="0"/>
              <a:t>Why is it popular among people your age??</a:t>
            </a:r>
          </a:p>
          <a:p>
            <a:endParaRPr lang="en-US" dirty="0" smtClean="0"/>
          </a:p>
          <a:p>
            <a:endParaRPr lang="en-US" dirty="0" smtClean="0"/>
          </a:p>
          <a:p>
            <a:r>
              <a:rPr lang="en-US" dirty="0" smtClean="0"/>
              <a:t>end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Beginning continued…</a:t>
            </a:r>
            <a:endParaRPr lang="en-US" dirty="0"/>
          </a:p>
        </p:txBody>
      </p:sp>
      <p:sp>
        <p:nvSpPr>
          <p:cNvPr id="3" name="Content Placeholder 2"/>
          <p:cNvSpPr>
            <a:spLocks noGrp="1"/>
          </p:cNvSpPr>
          <p:nvPr>
            <p:ph idx="1"/>
          </p:nvPr>
        </p:nvSpPr>
        <p:spPr/>
        <p:txBody>
          <a:bodyPr/>
          <a:lstStyle/>
          <a:p>
            <a:r>
              <a:rPr lang="en-US" dirty="0" smtClean="0"/>
              <a:t>Started in San Francisco in the </a:t>
            </a:r>
            <a:r>
              <a:rPr lang="en-US" dirty="0" err="1" smtClean="0"/>
              <a:t>Haight</a:t>
            </a:r>
            <a:r>
              <a:rPr lang="en-US" dirty="0" smtClean="0"/>
              <a:t> district in the summer of love… 1967.</a:t>
            </a:r>
          </a:p>
          <a:p>
            <a:pPr lvl="1"/>
            <a:r>
              <a:rPr lang="en-US" dirty="0" smtClean="0">
                <a:hlinkClick r:id="rId2"/>
              </a:rPr>
              <a:t>http://www.youtube.com/watch?v=ijTe7jhjnc0</a:t>
            </a:r>
            <a:r>
              <a:rPr lang="en-US" dirty="0" smtClean="0"/>
              <a:t> </a:t>
            </a:r>
          </a:p>
          <a:p>
            <a:endParaRPr lang="en-US" dirty="0"/>
          </a:p>
          <a:p>
            <a:r>
              <a:rPr lang="en-US" dirty="0" smtClean="0"/>
              <a:t>Spread west from there</a:t>
            </a:r>
          </a:p>
          <a:p>
            <a:pPr lvl="1"/>
            <a:r>
              <a:rPr lang="en-US" dirty="0" smtClean="0">
                <a:hlinkClick r:id="rId3"/>
              </a:rPr>
              <a:t>http://www.youtube.com/watch?v=JpLqt3FXpiQ</a:t>
            </a:r>
            <a:r>
              <a:rPr lang="en-US" dirty="0" smtClean="0"/>
              <a:t> </a:t>
            </a:r>
          </a:p>
          <a:p>
            <a:endParaRPr lang="en-US" dirty="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126671"/>
            <a:ext cx="9144000" cy="7984672"/>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mentality</a:t>
            </a:r>
            <a:endParaRPr lang="en-US" dirty="0"/>
          </a:p>
        </p:txBody>
      </p:sp>
      <p:sp>
        <p:nvSpPr>
          <p:cNvPr id="3" name="Content Placeholder 2"/>
          <p:cNvSpPr>
            <a:spLocks noGrp="1"/>
          </p:cNvSpPr>
          <p:nvPr>
            <p:ph idx="1"/>
          </p:nvPr>
        </p:nvSpPr>
        <p:spPr/>
        <p:txBody>
          <a:bodyPr/>
          <a:lstStyle/>
          <a:p>
            <a:r>
              <a:rPr lang="en-US" dirty="0" smtClean="0"/>
              <a:t>Their way of thinking was one of peace, harmony, caring, and love.</a:t>
            </a:r>
          </a:p>
          <a:p>
            <a:r>
              <a:rPr lang="en-US" dirty="0" smtClean="0"/>
              <a:t>1960 the birth Control Pill was invented</a:t>
            </a:r>
          </a:p>
          <a:p>
            <a:pPr lvl="1"/>
            <a:r>
              <a:rPr lang="en-US" dirty="0" smtClean="0"/>
              <a:t>Why was this a big deal?</a:t>
            </a:r>
          </a:p>
          <a:p>
            <a:pPr lvl="2"/>
            <a:r>
              <a:rPr lang="en-US" dirty="0" smtClean="0"/>
              <a:t>Led to “free love” among hippies</a:t>
            </a:r>
          </a:p>
          <a:p>
            <a:r>
              <a:rPr lang="en-US" dirty="0" smtClean="0"/>
              <a:t>This was in conflict with the times.</a:t>
            </a:r>
          </a:p>
          <a:p>
            <a:pPr lvl="1"/>
            <a:r>
              <a:rPr lang="en-US" dirty="0" smtClean="0"/>
              <a:t>Such as??</a:t>
            </a:r>
          </a:p>
          <a:p>
            <a:pPr lvl="2"/>
            <a:r>
              <a:rPr lang="en-US" dirty="0" smtClean="0"/>
              <a:t>Vietnam &amp; civil rights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8" presetClass="entr" presetSubtype="0" accel="5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2" dur="1000" fill="hold"/>
                                        <p:tgtEl>
                                          <p:spTgt spid="3">
                                            <p:txEl>
                                              <p:pRg st="3" end="3"/>
                                            </p:txEl>
                                          </p:spTgt>
                                        </p:tgtEl>
                                        <p:attrNameLst>
                                          <p:attrName>ppt_x</p:attrName>
                                        </p:attrNameLst>
                                      </p:cBhvr>
                                      <p:tavLst>
                                        <p:tav tm="0">
                                          <p:val>
                                            <p:fltVal val="-1"/>
                                          </p:val>
                                        </p:tav>
                                        <p:tav tm="50000">
                                          <p:val>
                                            <p:fltVal val="0.95"/>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8" presetClass="entr" presetSubtype="0" accel="5000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0" dur="1000" fill="hold"/>
                                        <p:tgtEl>
                                          <p:spTgt spid="3">
                                            <p:txEl>
                                              <p:pRg st="4" end="4"/>
                                            </p:txEl>
                                          </p:spTgt>
                                        </p:tgtEl>
                                        <p:attrNameLst>
                                          <p:attrName>ppt_x</p:attrName>
                                        </p:attrNameLst>
                                      </p:cBhvr>
                                      <p:tavLst>
                                        <p:tav tm="0">
                                          <p:val>
                                            <p:fltVal val="-1"/>
                                          </p:val>
                                        </p:tav>
                                        <p:tav tm="50000">
                                          <p:val>
                                            <p:fltVal val="0.95"/>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8" presetClass="entr" presetSubtype="0" accel="5000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8" dur="1000" fill="hold"/>
                                        <p:tgtEl>
                                          <p:spTgt spid="3">
                                            <p:txEl>
                                              <p:pRg st="5" end="5"/>
                                            </p:txEl>
                                          </p:spTgt>
                                        </p:tgtEl>
                                        <p:attrNameLst>
                                          <p:attrName>ppt_x</p:attrName>
                                        </p:attrNameLst>
                                      </p:cBhvr>
                                      <p:tavLst>
                                        <p:tav tm="0">
                                          <p:val>
                                            <p:fltVal val="-1"/>
                                          </p:val>
                                        </p:tav>
                                        <p:tav tm="50000">
                                          <p:val>
                                            <p:fltVal val="0.95"/>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50" dur="1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8" presetClass="entr" presetSubtype="0" accel="5000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6" dur="1000" fill="hold"/>
                                        <p:tgtEl>
                                          <p:spTgt spid="3">
                                            <p:txEl>
                                              <p:pRg st="6" end="6"/>
                                            </p:txEl>
                                          </p:spTgt>
                                        </p:tgtEl>
                                        <p:attrNameLst>
                                          <p:attrName>ppt_x</p:attrName>
                                        </p:attrNameLst>
                                      </p:cBhvr>
                                      <p:tavLst>
                                        <p:tav tm="0">
                                          <p:val>
                                            <p:fltVal val="-1"/>
                                          </p:val>
                                        </p:tav>
                                        <p:tav tm="50000">
                                          <p:val>
                                            <p:fltVal val="0.95"/>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
                                          </p:val>
                                        </p:tav>
                                        <p:tav tm="100000">
                                          <p:val>
                                            <p:strVal val="#ppt_y"/>
                                          </p:val>
                                        </p:tav>
                                      </p:tavLst>
                                    </p:anim>
                                    <p:animEffect transition="in" filter="fade">
                                      <p:cBhvr>
                                        <p:cTn id="58"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Peace sign &amp; symbol</a:t>
            </a:r>
            <a:endParaRPr lang="en-US" dirty="0"/>
          </a:p>
        </p:txBody>
      </p:sp>
      <p:sp>
        <p:nvSpPr>
          <p:cNvPr id="3" name="Content Placeholder 2"/>
          <p:cNvSpPr>
            <a:spLocks noGrp="1"/>
          </p:cNvSpPr>
          <p:nvPr>
            <p:ph idx="1"/>
          </p:nvPr>
        </p:nvSpPr>
        <p:spPr>
          <a:xfrm>
            <a:off x="457200" y="1600200"/>
            <a:ext cx="5791200" cy="4525963"/>
          </a:xfrm>
        </p:spPr>
        <p:txBody>
          <a:bodyPr/>
          <a:lstStyle/>
          <a:p>
            <a:r>
              <a:rPr lang="en-US" dirty="0" smtClean="0"/>
              <a:t>The V, dove &amp; olive branch, etc.</a:t>
            </a:r>
          </a:p>
          <a:p>
            <a:pPr lvl="1"/>
            <a:r>
              <a:rPr lang="en-US" dirty="0" smtClean="0"/>
              <a:t>Created as a symbol for nuclear disarmament</a:t>
            </a:r>
            <a:endParaRPr lang="en-US" dirty="0"/>
          </a:p>
        </p:txBody>
      </p:sp>
      <p:pic>
        <p:nvPicPr>
          <p:cNvPr id="6147" name="Picture 3"/>
          <p:cNvPicPr>
            <a:picLocks noChangeAspect="1" noChangeArrowheads="1"/>
          </p:cNvPicPr>
          <p:nvPr/>
        </p:nvPicPr>
        <p:blipFill>
          <a:blip r:embed="rId2" cstate="print"/>
          <a:srcRect/>
          <a:stretch>
            <a:fillRect/>
          </a:stretch>
        </p:blipFill>
        <p:spPr bwMode="auto">
          <a:xfrm>
            <a:off x="6400800" y="1828800"/>
            <a:ext cx="2543175" cy="2543175"/>
          </a:xfrm>
          <a:prstGeom prst="rect">
            <a:avLst/>
          </a:prstGeom>
          <a:noFill/>
          <a:ln w="9525">
            <a:noFill/>
            <a:miter lim="800000"/>
            <a:headEnd/>
            <a:tailEnd/>
          </a:ln>
          <a:effectLst/>
        </p:spPr>
      </p:pic>
      <p:pic>
        <p:nvPicPr>
          <p:cNvPr id="6148" name="Picture 4"/>
          <p:cNvPicPr>
            <a:picLocks noChangeAspect="1" noChangeArrowheads="1"/>
          </p:cNvPicPr>
          <p:nvPr/>
        </p:nvPicPr>
        <p:blipFill>
          <a:blip r:embed="rId3" cstate="print"/>
          <a:srcRect/>
          <a:stretch>
            <a:fillRect/>
          </a:stretch>
        </p:blipFill>
        <p:spPr bwMode="auto">
          <a:xfrm>
            <a:off x="381000" y="3238500"/>
            <a:ext cx="2657475" cy="3619500"/>
          </a:xfrm>
          <a:prstGeom prst="rect">
            <a:avLst/>
          </a:prstGeom>
          <a:noFill/>
          <a:ln w="9525">
            <a:noFill/>
            <a:miter lim="800000"/>
            <a:headEnd/>
            <a:tailEnd/>
          </a:ln>
          <a:effectLst/>
        </p:spPr>
      </p:pic>
      <p:pic>
        <p:nvPicPr>
          <p:cNvPr id="6149" name="Picture 5"/>
          <p:cNvPicPr>
            <a:picLocks noChangeAspect="1" noChangeArrowheads="1"/>
          </p:cNvPicPr>
          <p:nvPr/>
        </p:nvPicPr>
        <p:blipFill>
          <a:blip r:embed="rId4" cstate="print"/>
          <a:srcRect/>
          <a:stretch>
            <a:fillRect/>
          </a:stretch>
        </p:blipFill>
        <p:spPr bwMode="auto">
          <a:xfrm>
            <a:off x="2971800" y="3505200"/>
            <a:ext cx="3113964" cy="278180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Clothing &amp; style</a:t>
            </a:r>
            <a:endParaRPr lang="en-US" dirty="0"/>
          </a:p>
        </p:txBody>
      </p:sp>
      <p:sp>
        <p:nvSpPr>
          <p:cNvPr id="3" name="Content Placeholder 2"/>
          <p:cNvSpPr>
            <a:spLocks noGrp="1"/>
          </p:cNvSpPr>
          <p:nvPr>
            <p:ph idx="1"/>
          </p:nvPr>
        </p:nvSpPr>
        <p:spPr/>
        <p:txBody>
          <a:bodyPr/>
          <a:lstStyle/>
          <a:p>
            <a:r>
              <a:rPr lang="en-US" dirty="0" smtClean="0"/>
              <a:t>What can you pick out?</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5934075" y="2895600"/>
            <a:ext cx="3209925" cy="3962400"/>
          </a:xfrm>
          <a:prstGeom prst="rect">
            <a:avLst/>
          </a:prstGeom>
          <a:noFill/>
          <a:ln w="9525">
            <a:noFill/>
            <a:miter lim="800000"/>
            <a:headEnd/>
            <a:tailEnd/>
          </a:ln>
          <a:effectLst/>
        </p:spPr>
      </p:pic>
      <p:pic>
        <p:nvPicPr>
          <p:cNvPr id="4098" name="Picture 2"/>
          <p:cNvPicPr>
            <a:picLocks noChangeAspect="1" noChangeArrowheads="1"/>
          </p:cNvPicPr>
          <p:nvPr/>
        </p:nvPicPr>
        <p:blipFill>
          <a:blip r:embed="rId4" cstate="print"/>
          <a:srcRect/>
          <a:stretch>
            <a:fillRect/>
          </a:stretch>
        </p:blipFill>
        <p:spPr bwMode="auto">
          <a:xfrm>
            <a:off x="2743200" y="2409825"/>
            <a:ext cx="3143250" cy="4448175"/>
          </a:xfrm>
          <a:prstGeom prst="rect">
            <a:avLst/>
          </a:prstGeom>
          <a:noFill/>
          <a:ln w="9525">
            <a:noFill/>
            <a:miter lim="800000"/>
            <a:headEnd/>
            <a:tailEnd/>
          </a:ln>
          <a:effectLst/>
        </p:spPr>
      </p:pic>
      <p:pic>
        <p:nvPicPr>
          <p:cNvPr id="4099" name="Picture 3"/>
          <p:cNvPicPr>
            <a:picLocks noChangeAspect="1" noChangeArrowheads="1"/>
          </p:cNvPicPr>
          <p:nvPr/>
        </p:nvPicPr>
        <p:blipFill>
          <a:blip r:embed="rId5" cstate="print"/>
          <a:srcRect/>
          <a:stretch>
            <a:fillRect/>
          </a:stretch>
        </p:blipFill>
        <p:spPr bwMode="auto">
          <a:xfrm>
            <a:off x="0" y="2286000"/>
            <a:ext cx="3048000" cy="457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Music</a:t>
            </a:r>
            <a:endParaRPr lang="en-US" dirty="0"/>
          </a:p>
        </p:txBody>
      </p:sp>
      <p:sp>
        <p:nvSpPr>
          <p:cNvPr id="3" name="Content Placeholder 2"/>
          <p:cNvSpPr>
            <a:spLocks noGrp="1"/>
          </p:cNvSpPr>
          <p:nvPr>
            <p:ph idx="1"/>
          </p:nvPr>
        </p:nvSpPr>
        <p:spPr/>
        <p:txBody>
          <a:bodyPr/>
          <a:lstStyle/>
          <a:p>
            <a:r>
              <a:rPr lang="en-US" dirty="0" smtClean="0"/>
              <a:t>HUGE part of the movement</a:t>
            </a:r>
          </a:p>
          <a:p>
            <a:pPr lvl="1"/>
            <a:r>
              <a:rPr lang="en-US" dirty="0" smtClean="0"/>
              <a:t>A way to express feelings, and bond together</a:t>
            </a:r>
          </a:p>
          <a:p>
            <a:pPr lvl="2"/>
            <a:r>
              <a:rPr lang="en-US" dirty="0" smtClean="0"/>
              <a:t>Too many bands to count.. </a:t>
            </a:r>
            <a:r>
              <a:rPr lang="en-US" dirty="0" err="1" smtClean="0"/>
              <a:t>Jimi</a:t>
            </a:r>
            <a:r>
              <a:rPr lang="en-US" dirty="0" smtClean="0"/>
              <a:t> Hendrix, Janis Joplin, Crosby stills &amp; Nash, Country Joe, The Who, Sly &amp; the Family Stone, Grateful Dead, etc</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p>
            <a:r>
              <a:rPr lang="en-US" dirty="0" smtClean="0"/>
              <a:t>Drug </a:t>
            </a:r>
            <a:r>
              <a:rPr lang="en-US" dirty="0" err="1" smtClean="0"/>
              <a:t>useage</a:t>
            </a:r>
            <a:endParaRPr lang="en-US" dirty="0"/>
          </a:p>
        </p:txBody>
      </p:sp>
      <p:sp>
        <p:nvSpPr>
          <p:cNvPr id="3" name="Content Placeholder 2"/>
          <p:cNvSpPr>
            <a:spLocks noGrp="1"/>
          </p:cNvSpPr>
          <p:nvPr>
            <p:ph idx="1"/>
          </p:nvPr>
        </p:nvSpPr>
        <p:spPr>
          <a:xfrm>
            <a:off x="0" y="762001"/>
            <a:ext cx="5105400" cy="3352800"/>
          </a:xfrm>
        </p:spPr>
        <p:txBody>
          <a:bodyPr>
            <a:normAutofit fontScale="47500" lnSpcReduction="20000"/>
          </a:bodyPr>
          <a:lstStyle/>
          <a:p>
            <a:r>
              <a:rPr lang="en-US" dirty="0" smtClean="0"/>
              <a:t>Acid tests</a:t>
            </a:r>
          </a:p>
          <a:p>
            <a:r>
              <a:rPr lang="en-US" dirty="0" smtClean="0"/>
              <a:t>The </a:t>
            </a:r>
            <a:r>
              <a:rPr lang="en-US" b="1" dirty="0" smtClean="0"/>
              <a:t>Acid Tests</a:t>
            </a:r>
            <a:r>
              <a:rPr lang="en-US" dirty="0" smtClean="0"/>
              <a:t> were a series of psychedelic parties held by Ken </a:t>
            </a:r>
            <a:r>
              <a:rPr lang="en-US" dirty="0" err="1" smtClean="0"/>
              <a:t>Kesey</a:t>
            </a:r>
            <a:r>
              <a:rPr lang="en-US" dirty="0" smtClean="0"/>
              <a:t> in the San Francisco Bay Area during the mid 1960s, centered entirely around the use, experimentation, and advocacy of LSD, also known as "acid."</a:t>
            </a:r>
          </a:p>
          <a:p>
            <a:r>
              <a:rPr lang="en-US" dirty="0" smtClean="0"/>
              <a:t>The name "Acid Test" was coined by </a:t>
            </a:r>
            <a:r>
              <a:rPr lang="en-US" dirty="0" err="1" smtClean="0"/>
              <a:t>Kesey</a:t>
            </a:r>
            <a:r>
              <a:rPr lang="en-US" dirty="0" smtClean="0"/>
              <a:t>, after the term "acid test" used by gold miners in the 1850s. He advertised the parties with posters that read, "Can YOU Pass The Acid Test?", and the name was later popularized in Tom Wolfe's 1968 book, </a:t>
            </a:r>
            <a:r>
              <a:rPr lang="en-US" i="1" dirty="0" smtClean="0"/>
              <a:t>The Electric Kool-Aid Acid Test</a:t>
            </a:r>
            <a:r>
              <a:rPr lang="en-US" dirty="0" smtClean="0"/>
              <a:t>. Musical performances by the Grateful Dead</a:t>
            </a:r>
            <a:r>
              <a:rPr lang="en-US" dirty="0"/>
              <a:t> </a:t>
            </a:r>
            <a:r>
              <a:rPr lang="en-US" dirty="0" smtClean="0"/>
              <a:t>were commonplace, along with black lights, strobe lights, and fluorescent paint. The Acid Tests are notable for their influence on the LSD-based counterculture of the San Francisco area and subsequent transition from the beat generation to the hippie movement.</a:t>
            </a:r>
          </a:p>
          <a:p>
            <a:r>
              <a:rPr lang="en-US" dirty="0" smtClean="0"/>
              <a:t> </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6096001" y="4324773"/>
            <a:ext cx="3048000" cy="2533227"/>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5210175" y="1828800"/>
            <a:ext cx="3933825" cy="2514600"/>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cstate="print"/>
          <a:srcRect/>
          <a:stretch>
            <a:fillRect/>
          </a:stretch>
        </p:blipFill>
        <p:spPr bwMode="auto">
          <a:xfrm>
            <a:off x="2514600" y="4124325"/>
            <a:ext cx="3619500" cy="2733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FURTHUR bus</a:t>
            </a:r>
            <a:endParaRPr lang="en-US" dirty="0"/>
          </a:p>
        </p:txBody>
      </p:sp>
      <p:sp>
        <p:nvSpPr>
          <p:cNvPr id="3" name="Content Placeholder 2"/>
          <p:cNvSpPr>
            <a:spLocks noGrp="1"/>
          </p:cNvSpPr>
          <p:nvPr>
            <p:ph idx="1"/>
          </p:nvPr>
        </p:nvSpPr>
        <p:spPr>
          <a:xfrm>
            <a:off x="0" y="1524000"/>
            <a:ext cx="8686800" cy="4602163"/>
          </a:xfrm>
        </p:spPr>
        <p:txBody>
          <a:bodyPr/>
          <a:lstStyle/>
          <a:p>
            <a:r>
              <a:rPr lang="en-US" dirty="0" smtClean="0"/>
              <a:t>Psychedelic drug use to “expand consciousness”</a:t>
            </a:r>
          </a:p>
          <a:p>
            <a:r>
              <a:rPr lang="en-US" dirty="0" err="1" smtClean="0"/>
              <a:t>MeRRY</a:t>
            </a:r>
            <a:r>
              <a:rPr lang="en-US" dirty="0" smtClean="0"/>
              <a:t> </a:t>
            </a:r>
            <a:r>
              <a:rPr lang="en-US" dirty="0" err="1" smtClean="0"/>
              <a:t>pRANkSTErS</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0" y="3914775"/>
            <a:ext cx="3810000" cy="294322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3810000" y="3564255"/>
            <a:ext cx="5334000" cy="329374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649</Words>
  <Application>Microsoft Office PowerPoint</Application>
  <PresentationFormat>On-screen Show (4:3)</PresentationFormat>
  <Paragraphs>66</Paragraphs>
  <Slides>29</Slides>
  <Notes>0</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Office Theme</vt:lpstr>
      <vt:lpstr>Apex</vt:lpstr>
      <vt:lpstr>The Hippie Movement</vt:lpstr>
      <vt:lpstr>It starts…</vt:lpstr>
      <vt:lpstr>Beginning continued…</vt:lpstr>
      <vt:lpstr>mentality</vt:lpstr>
      <vt:lpstr>Peace sign &amp; symbol</vt:lpstr>
      <vt:lpstr>Clothing &amp; style</vt:lpstr>
      <vt:lpstr>Music</vt:lpstr>
      <vt:lpstr>Drug useage</vt:lpstr>
      <vt:lpstr>FURTHUR bus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review</vt:lpstr>
      <vt:lpstr>The WOODSTOCK festival</vt:lpstr>
      <vt:lpstr>PowerPoint Presentation</vt:lpstr>
      <vt:lpstr>PowerPoint Presentation</vt:lpstr>
      <vt:lpstr>clips</vt:lpstr>
      <vt:lpstr>performances</vt:lpstr>
      <vt:lpstr>Why we study it..</vt:lpstr>
      <vt:lpstr>“we did the best we could… because we knew the whole world was watching”    -Reference to helicopter run to get granola </vt:lpstr>
      <vt:lpstr>PowerPoint Presentation</vt:lpstr>
      <vt:lpstr>Review</vt:lpstr>
    </vt:vector>
  </TitlesOfParts>
  <Company>NOVA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Hippie Movement</dc:title>
  <dc:creator>William Reusch</dc:creator>
  <cp:lastModifiedBy>Sacerdote, Kevin R.</cp:lastModifiedBy>
  <cp:revision>16</cp:revision>
  <dcterms:created xsi:type="dcterms:W3CDTF">2010-05-25T02:22:08Z</dcterms:created>
  <dcterms:modified xsi:type="dcterms:W3CDTF">2014-04-11T14:02:49Z</dcterms:modified>
</cp:coreProperties>
</file>