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135.xml" ContentType="application/vnd.openxmlformats-officedocument.presentationml.slide+xml"/>
  <Override PartName="/ppt/slides/slide205.xml" ContentType="application/vnd.openxmlformats-officedocument.presentationml.slide+xml"/>
  <Override PartName="/ppt/slides/slide196.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slides/slide180.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slides/slide11.xml" ContentType="application/vnd.openxmlformats-officedocument.presentationml.slide+xml"/>
  <Override PartName="/ppt/slides/slide174.xml" ContentType="application/vnd.openxmlformats-officedocument.presentationml.slide+xml"/>
  <Override PartName="/ppt/slides/slide47.xml" ContentType="application/vnd.openxmlformats-officedocument.presentationml.slide+xml"/>
  <Override PartName="/ppt/slides/slide194.xml" ContentType="application/vnd.openxmlformats-officedocument.presentationml.slide+xml"/>
  <Override PartName="/ppt/slides/slide118.xml" ContentType="application/vnd.openxmlformats-officedocument.presentationml.slide+xml"/>
  <Override PartName="/ppt/slides/slide188.xml" ContentType="application/vnd.openxmlformats-officedocument.presentationml.slide+xml"/>
  <Override PartName="/ppt/slideLayouts/slideLayout3.xml" ContentType="application/vnd.openxmlformats-officedocument.presentationml.slideLayout+xml"/>
  <Override PartName="/ppt/slides/slide141.xml" ContentType="application/vnd.openxmlformats-officedocument.presentationml.slide+xml"/>
  <Override PartName="/ppt/slides/slide200.xml" ContentType="application/vnd.openxmlformats-officedocument.presentationml.slide+xml"/>
  <Override PartName="/ppt/slides/slide153.xml" ContentType="application/vnd.openxmlformats-officedocument.presentationml.slide+xml"/>
  <Override PartName="/ppt/slides/slide1.xml" ContentType="application/vnd.openxmlformats-officedocument.presentationml.slide+xml"/>
  <Override PartName="/ppt/slides/slide97.xml" ContentType="application/vnd.openxmlformats-officedocument.presentationml.slide+xml"/>
  <Override PartName="/ppt/slides/slide161.xml" ContentType="application/vnd.openxmlformats-officedocument.presentationml.slide+xml"/>
  <Override PartName="/ppt/tableStyles.xml" ContentType="application/vnd.openxmlformats-officedocument.presentationml.tableStyles+xml"/>
  <Override PartName="/ppt/slides/slide94.xml" ContentType="application/vnd.openxmlformats-officedocument.presentationml.slide+xml"/>
  <Override PartName="/ppt/slides/slide92.xml" ContentType="application/vnd.openxmlformats-officedocument.presentationml.slide+xml"/>
  <Override PartName="/ppt/slides/slide124.xml" ContentType="application/vnd.openxmlformats-officedocument.presentationml.slide+xml"/>
  <Override PartName="/ppt/slides/slide167.xml" ContentType="application/vnd.openxmlformats-officedocument.presentationml.slide+xml"/>
  <Override PartName="/ppt/handoutMasters/handoutMaster1.xml" ContentType="application/vnd.openxmlformats-officedocument.presentationml.handoutMaster+xml"/>
  <Override PartName="/ppt/slides/slide18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115.xml" ContentType="application/vnd.openxmlformats-officedocument.presentationml.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s/slide37.xml" ContentType="application/vnd.openxmlformats-officedocument.presentationml.slide+xml"/>
  <Override PartName="/ppt/slides/slide104.xml" ContentType="application/vnd.openxmlformats-officedocument.presentationml.slide+xml"/>
  <Override PartName="/ppt/slides/slide10.xml" ContentType="application/vnd.openxmlformats-officedocument.presentationml.slide+xml"/>
  <Override PartName="/ppt/slides/slide133.xml" ContentType="application/vnd.openxmlformats-officedocument.presentationml.slide+xml"/>
  <Override PartName="/ppt/slides/slide33.xml" ContentType="application/vnd.openxmlformats-officedocument.presentationml.slide+xml"/>
  <Override PartName="/ppt/slides/slide148.xml" ContentType="application/vnd.openxmlformats-officedocument.presentationml.slide+xml"/>
  <Override PartName="/ppt/slides/slide207.xml" ContentType="application/vnd.openxmlformats-officedocument.presentationml.slide+xml"/>
  <Default Extension="png" ContentType="image/png"/>
  <Override PartName="/ppt/slides/slide83.xml" ContentType="application/vnd.openxmlformats-officedocument.presentationml.slide+xml"/>
  <Override PartName="/ppt/slides/slide172.xml" ContentType="application/vnd.openxmlformats-officedocument.presentationml.slide+xml"/>
  <Override PartName="/docProps/core.xml" ContentType="application/vnd.openxmlformats-package.core-properties+xml"/>
  <Override PartName="/ppt/slides/slide142.xml" ContentType="application/vnd.openxmlformats-officedocument.presentationml.slide+xml"/>
  <Override PartName="/ppt/slides/slide56.xml" ContentType="application/vnd.openxmlformats-officedocument.presentationml.slide+xml"/>
  <Override PartName="/ppt/slides/slide31.xml" ContentType="application/vnd.openxmlformats-officedocument.presentationml.slide+xml"/>
  <Override PartName="/ppt/slides/slide154.xml" ContentType="application/vnd.openxmlformats-officedocument.presentationml.slide+xml"/>
  <Default Extension="bin" ContentType="application/vnd.openxmlformats-officedocument.presentationml.printerSettings"/>
  <Override PartName="/ppt/slides/slide175.xml" ContentType="application/vnd.openxmlformats-officedocument.presentationml.slide+xml"/>
  <Override PartName="/ppt/slides/slide53.xml" ContentType="application/vnd.openxmlformats-officedocument.presentationml.slide+xml"/>
  <Override PartName="/ppt/slides/slide76.xml" ContentType="application/vnd.openxmlformats-officedocument.presentationml.slide+xml"/>
  <Override PartName="/ppt/slides/slide163.xml" ContentType="application/vnd.openxmlformats-officedocument.presentationml.slide+xml"/>
  <Override PartName="/ppt/slides/slide195.xml" ContentType="application/vnd.openxmlformats-officedocument.presentationml.slide+xml"/>
  <Override PartName="/ppt/slides/slide55.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132.xml" ContentType="application/vnd.openxmlformats-officedocument.presentationml.slide+xml"/>
  <Override PartName="/ppt/slides/slide199.xml" ContentType="application/vnd.openxmlformats-officedocument.presentationml.slide+xml"/>
  <Override PartName="/ppt/notesSlides/notesSlide2.xml" ContentType="application/vnd.openxmlformats-officedocument.presentationml.notesSlide+xml"/>
  <Override PartName="/ppt/slides/slide166.xml" ContentType="application/vnd.openxmlformats-officedocument.presentationml.slide+xml"/>
  <Override PartName="/ppt/slides/slide155.xml" ContentType="application/vnd.openxmlformats-officedocument.presentationml.slide+xml"/>
  <Override PartName="/ppt/slides/slide152.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slides/slide80.xml" ContentType="application/vnd.openxmlformats-officedocument.presentationml.slide+xml"/>
  <Override PartName="/ppt/slides/slide177.xml" ContentType="application/vnd.openxmlformats-officedocument.presentationml.slide+xml"/>
  <Override PartName="/ppt/slides/slide128.xml" ContentType="application/vnd.openxmlformats-officedocument.presentationml.slide+xml"/>
  <Override PartName="/ppt/slides/slide45.xml" ContentType="application/vnd.openxmlformats-officedocument.presentationml.slide+xml"/>
  <Override PartName="/ppt/slides/slide101.xml" ContentType="application/vnd.openxmlformats-officedocument.presentationml.slide+xml"/>
  <Override PartName="/ppt/slides/slide137.xml" ContentType="application/vnd.openxmlformats-officedocument.presentationml.slide+xml"/>
  <Override PartName="/ppt/slides/slide147.xml" ContentType="application/vnd.openxmlformats-officedocument.presentationml.slide+xml"/>
  <Override PartName="/ppt/slides/slide165.xml" ContentType="application/vnd.openxmlformats-officedocument.presentationml.slide+xml"/>
  <Override PartName="/ppt/slideLayouts/slideLayout10.xml" ContentType="application/vnd.openxmlformats-officedocument.presentationml.slideLayout+xml"/>
  <Override PartName="/ppt/slides/slide54.xml" ContentType="application/vnd.openxmlformats-officedocument.presentationml.slide+xml"/>
  <Override PartName="/ppt/notesSlides/notesSlide3.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slides/slide81.xml" ContentType="application/vnd.openxmlformats-officedocument.presentationml.slide+xml"/>
  <Override PartName="/ppt/slides/slide25.xml" ContentType="application/vnd.openxmlformats-officedocument.presentationml.slide+xml"/>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105.xml" ContentType="application/vnd.openxmlformats-officedocument.presentationml.slide+xml"/>
  <Override PartName="/ppt/slides/slide44.xml" ContentType="application/vnd.openxmlformats-officedocument.presentationml.slide+xml"/>
  <Override PartName="/ppt/slides/slide103.xml" ContentType="application/vnd.openxmlformats-officedocument.presentationml.slide+xml"/>
  <Override PartName="/ppt/slides/slide49.xml" ContentType="application/vnd.openxmlformats-officedocument.presentationml.slide+xml"/>
  <Override PartName="/ppt/slides/slide187.xml" ContentType="application/vnd.openxmlformats-officedocument.presentationml.slide+xml"/>
  <Override PartName="/ppt/slides/slide70.xml" ContentType="application/vnd.openxmlformats-officedocument.presentationml.slide+xml"/>
  <Override PartName="/ppt/slides/slide129.xml" ContentType="application/vnd.openxmlformats-officedocument.presentationml.slide+xml"/>
  <Override PartName="/ppt/slides/slide48.xml" ContentType="application/vnd.openxmlformats-officedocument.presentationml.slide+xml"/>
  <Override PartName="/ppt/slides/slide120.xml" ContentType="application/vnd.openxmlformats-officedocument.presentationml.slide+xml"/>
  <Override PartName="/ppt/slides/slide125.xml" ContentType="application/vnd.openxmlformats-officedocument.presentationml.slide+xml"/>
  <Override PartName="/ppt/presentation.xml" ContentType="application/vnd.openxmlformats-officedocument.presentationml.presentation.main+xml"/>
  <Override PartName="/ppt/slides/slide122.xml" ContentType="application/vnd.openxmlformats-officedocument.presentationml.slide+xml"/>
  <Override PartName="/ppt/slides/slide77.xml" ContentType="application/vnd.openxmlformats-officedocument.presentationml.slide+xml"/>
  <Override PartName="/ppt/slides/slide173.xml" ContentType="application/vnd.openxmlformats-officedocument.presentationml.slide+xml"/>
  <Override PartName="/ppt/slides/slide209.xml" ContentType="application/vnd.openxmlformats-officedocument.presentationml.slide+xml"/>
  <Override PartName="/ppt/slides/slide79.xml" ContentType="application/vnd.openxmlformats-officedocument.presentationml.slide+xml"/>
  <Override PartName="/ppt/slides/slide95.xml" ContentType="application/vnd.openxmlformats-officedocument.presentationml.slide+xml"/>
  <Override PartName="/ppt/slides/slide159.xml" ContentType="application/vnd.openxmlformats-officedocument.presentationml.slide+xml"/>
  <Override PartName="/ppt/slides/slide193.xml" ContentType="application/vnd.openxmlformats-officedocument.presentationml.slide+xml"/>
  <Override PartName="/ppt/slides/slide202.xml" ContentType="application/vnd.openxmlformats-officedocument.presentationml.slide+xml"/>
  <Default Extension="jpeg" ContentType="image/jpeg"/>
  <Override PartName="/ppt/slides/slide3.xml" ContentType="application/vnd.openxmlformats-officedocument.presentationml.slide+xml"/>
  <Override PartName="/ppt/slides/slide144.xml" ContentType="application/vnd.openxmlformats-officedocument.presentationml.slide+xml"/>
  <Override PartName="/ppt/slides/slide181.xml" ContentType="application/vnd.openxmlformats-officedocument.presentationml.slide+xml"/>
  <Override PartName="/ppt/slideLayouts/slideLayout11.xml" ContentType="application/vnd.openxmlformats-officedocument.presentationml.slideLayout+xml"/>
  <Override PartName="/ppt/slides/slide96.xml" ContentType="application/vnd.openxmlformats-officedocument.presentationml.slide+xml"/>
  <Override PartName="/ppt/notesSlides/notesSlide8.xml" ContentType="application/vnd.openxmlformats-officedocument.presentationml.notesSlide+xml"/>
  <Override PartName="/ppt/slides/slide74.xml" ContentType="application/vnd.openxmlformats-officedocument.presentationml.slide+xml"/>
  <Override PartName="/ppt/slides/slide198.xml" ContentType="application/vnd.openxmlformats-officedocument.presentationml.slide+xml"/>
  <Override PartName="/ppt/slides/slide75.xml" ContentType="application/vnd.openxmlformats-officedocument.presentationml.slide+xml"/>
  <Override PartName="/ppt/slideLayouts/slideLayout13.xml" ContentType="application/vnd.openxmlformats-officedocument.presentationml.slideLayout+xml"/>
  <Override PartName="/ppt/slides/slide15.xml" ContentType="application/vnd.openxmlformats-officedocument.presentationml.slide+xml"/>
  <Override PartName="/ppt/slides/slide140.xml" ContentType="application/vnd.openxmlformats-officedocument.presentationml.slide+xml"/>
  <Override PartName="/ppt/slides/slide143.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32.xml" ContentType="application/vnd.openxmlformats-officedocument.presentationml.slide+xml"/>
  <Override PartName="/ppt/slides/slide185.xml" ContentType="application/vnd.openxmlformats-officedocument.presentationml.slide+xml"/>
  <Override PartName="/ppt/slides/slide117.xml" ContentType="application/vnd.openxmlformats-officedocument.presentationml.slide+xml"/>
  <Override PartName="/ppt/slides/slide16.xml" ContentType="application/vnd.openxmlformats-officedocument.presentationml.slide+xml"/>
  <Override PartName="/ppt/slides/slide178.xml" ContentType="application/vnd.openxmlformats-officedocument.presentationml.slide+xml"/>
  <Override PartName="/ppt/slides/slide38.xml" ContentType="application/vnd.openxmlformats-officedocument.presentationml.slide+xml"/>
  <Override PartName="/ppt/slides/slide108.xml" ContentType="application/vnd.openxmlformats-officedocument.presentationml.slide+xml"/>
  <Override PartName="/ppt/slides/slide111.xml" ContentType="application/vnd.openxmlformats-officedocument.presentationml.slide+xml"/>
  <Override PartName="/ppt/slides/slide113.xml" ContentType="application/vnd.openxmlformats-officedocument.presentationml.slide+xml"/>
  <Override PartName="/ppt/slides/slide29.xml" ContentType="application/vnd.openxmlformats-officedocument.presentationml.slide+xml"/>
  <Override PartName="/ppt/slides/slide126.xml" ContentType="application/vnd.openxmlformats-officedocument.presentationml.slide+xml"/>
  <Override PartName="/ppt/slides/slide204.xml" ContentType="application/vnd.openxmlformats-officedocument.presentationml.slide+xml"/>
  <Default Extension="gif" ContentType="image/gif"/>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slides/slide36.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s/slide90.xml" ContentType="application/vnd.openxmlformats-officedocument.presentationml.slide+xml"/>
  <Override PartName="/ppt/slides/slide21.xml" ContentType="application/vnd.openxmlformats-officedocument.presentationml.slide+xml"/>
  <Override PartName="/ppt/slides/slide107.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12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slides/slide208.xml" ContentType="application/vnd.openxmlformats-officedocument.presentationml.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121.xml" ContentType="application/vnd.openxmlformats-officedocument.presentationml.slide+xml"/>
  <Override PartName="/ppt/slides/slide210.xml" ContentType="application/vnd.openxmlformats-officedocument.presentationml.slide+xml"/>
  <Override PartName="/ppt/slides/slide87.xml" ContentType="application/vnd.openxmlformats-officedocument.presentationml.slide+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s/slide184.xml" ContentType="application/vnd.openxmlformats-officedocument.presentationml.slide+xml"/>
  <Override PartName="/ppt/slideLayouts/slideLayout6.xml" ContentType="application/vnd.openxmlformats-officedocument.presentationml.slideLayout+xml"/>
  <Override PartName="/ppt/slides/slide131.xml" ContentType="application/vnd.openxmlformats-officedocument.presentationml.slide+xml"/>
  <Override PartName="/ppt/slideLayouts/slideLayout14.xml" ContentType="application/vnd.openxmlformats-officedocument.presentationml.slideLayout+xml"/>
  <Override PartName="/ppt/slides/slide169.xml" ContentType="application/vnd.openxmlformats-officedocument.presentationml.slide+xml"/>
  <Override PartName="/ppt/presProps.xml" ContentType="application/vnd.openxmlformats-officedocument.presentationml.presProps+xml"/>
  <Override PartName="/ppt/slides/slide127.xml" ContentType="application/vnd.openxmlformats-officedocument.presentationml.slide+xml"/>
  <Override PartName="/ppt/slides/slide27.xml" ContentType="application/vnd.openxmlformats-officedocument.presentationml.slide+xml"/>
  <Override PartName="/ppt/slides/slide138.xml" ContentType="application/vnd.openxmlformats-officedocument.presentationml.slide+xml"/>
  <Override PartName="/ppt/slides/slide192.xml" ContentType="application/vnd.openxmlformats-officedocument.presentationml.slide+xml"/>
  <Override PartName="/ppt/slides/slide206.xml" ContentType="application/vnd.openxmlformats-officedocument.presentationml.slide+xml"/>
  <Override PartName="/ppt/slides/slide170.xml" ContentType="application/vnd.openxmlformats-officedocument.presentationml.slide+xml"/>
  <Override PartName="/ppt/slides/slide168.xml" ContentType="application/vnd.openxmlformats-officedocument.presentationml.slide+xml"/>
  <Override PartName="/ppt/notesSlides/notesSlide10.xml" ContentType="application/vnd.openxmlformats-officedocument.presentationml.notesSlide+xml"/>
  <Override PartName="/ppt/slides/slide150.xml" ContentType="application/vnd.openxmlformats-officedocument.presentationml.slide+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s/slide191.xml" ContentType="application/vnd.openxmlformats-officedocument.presentationml.slide+xml"/>
  <Override PartName="/ppt/slides/slide203.xml" ContentType="application/vnd.openxmlformats-officedocument.presentationml.slide+xml"/>
  <Override PartName="/ppt/slides/slide190.xml" ContentType="application/vnd.openxmlformats-officedocument.presentationml.slide+xml"/>
  <Override PartName="/ppt/slides/slide84.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130.xml" ContentType="application/vnd.openxmlformats-officedocument.presentationml.slide+xml"/>
  <Override PartName="/ppt/slides/slide134.xml" ContentType="application/vnd.openxmlformats-officedocument.presentationml.slide+xml"/>
  <Override PartName="/ppt/slides/slide145.xml" ContentType="application/vnd.openxmlformats-officedocument.presentationml.slide+xml"/>
  <Override PartName="/ppt/slides/slide186.xml" ContentType="application/vnd.openxmlformats-officedocument.presentationml.slide+xml"/>
  <Override PartName="/ppt/slides/slide201.xml" ContentType="application/vnd.openxmlformats-officedocument.presentationml.slide+xml"/>
  <Override PartName="/ppt/slideLayouts/slideLayout5.xml" ContentType="application/vnd.openxmlformats-officedocument.presentationml.slideLayout+xml"/>
  <Override PartName="/ppt/slides/slide50.xml" ContentType="application/vnd.openxmlformats-officedocument.presentationml.slide+xml"/>
  <Override PartName="/ppt/slides/slide57.xml" ContentType="application/vnd.openxmlformats-officedocument.presentationml.slide+xml"/>
  <Override PartName="/ppt/slides/slide183.xml" ContentType="application/vnd.openxmlformats-officedocument.presentationml.slide+xml"/>
  <Override PartName="/ppt/slides/slide116.xml" ContentType="application/vnd.openxmlformats-officedocument.presentationml.slide+xml"/>
  <Override PartName="/ppt/slides/slide119.xml" ContentType="application/vnd.openxmlformats-officedocument.presentationml.slide+xml"/>
  <Override PartName="/ppt/notesSlides/notesSlide7.xml" ContentType="application/vnd.openxmlformats-officedocument.presentationml.notesSlide+xml"/>
  <Override PartName="/ppt/slides/slide136.xml" ContentType="application/vnd.openxmlformats-officedocument.presentationml.slide+xml"/>
  <Override PartName="/ppt/slides/slide171.xml" ContentType="application/vnd.openxmlformats-officedocument.presentationml.slide+xml"/>
  <Override PartName="/ppt/slides/slide63.xml" ContentType="application/vnd.openxmlformats-officedocument.presentationml.slide+xml"/>
  <Override PartName="/ppt/slides/slide139.xml" ContentType="application/vnd.openxmlformats-officedocument.presentationml.slide+xml"/>
  <Override PartName="/ppt/slides/slide82.xml" ContentType="application/vnd.openxmlformats-officedocument.presentationml.slide+xml"/>
  <Override PartName="/ppt/slides/slide34.xml" ContentType="application/vnd.openxmlformats-officedocument.presentationml.slide+xml"/>
  <Override PartName="/ppt/slides/slide112.xml" ContentType="application/vnd.openxmlformats-officedocument.presentationml.slide+xml"/>
  <Override PartName="/ppt/slides/slide106.xml" ContentType="application/vnd.openxmlformats-officedocument.presentationml.slide+xml"/>
  <Override PartName="/ppt/notesSlides/notesSlide12.xml" ContentType="application/vnd.openxmlformats-officedocument.presentationml.notesSlide+xml"/>
  <Override PartName="/ppt/slides/slide179.xml" ContentType="application/vnd.openxmlformats-officedocument.presentationml.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s/slide88.xml" ContentType="application/vnd.openxmlformats-officedocument.presentationml.slide+xml"/>
  <Override PartName="/ppt/slides/slide156.xml" ContentType="application/vnd.openxmlformats-officedocument.presentationml.slide+xml"/>
  <Override PartName="/ppt/slides/slide99.xml" ContentType="application/vnd.openxmlformats-officedocument.presentationml.slide+xml"/>
  <Override PartName="/ppt/slides/slide189.xml" ContentType="application/vnd.openxmlformats-officedocument.presentationml.slide+xml"/>
  <Override PartName="/ppt/slides/slide109.xml" ContentType="application/vnd.openxmlformats-officedocument.presentationml.slide+xml"/>
  <Override PartName="/ppt/theme/theme1.xml" ContentType="application/vnd.openxmlformats-officedocument.theme+xml"/>
  <Override PartName="/ppt/slides/slide5.xml" ContentType="application/vnd.openxmlformats-officedocument.presentationml.slide+xml"/>
  <Override PartName="/ppt/slides/slide160.xml" ContentType="application/vnd.openxmlformats-officedocument.presentationml.slide+xml"/>
  <Override PartName="/ppt/slides/slide59.xml" ContentType="application/vnd.openxmlformats-officedocument.presentationml.slide+xml"/>
  <Override PartName="/ppt/slides/slide114.xml" ContentType="application/vnd.openxmlformats-officedocument.presentationml.slide+xml"/>
  <Override PartName="/ppt/slides/slide197.xml" ContentType="application/vnd.openxmlformats-officedocument.presentationml.slide+xml"/>
  <Override PartName="/ppt/slideLayouts/slideLayout7.xml" ContentType="application/vnd.openxmlformats-officedocument.presentationml.slideLayout+xml"/>
  <Override PartName="/ppt/slides/slide64.xml" ContentType="application/vnd.openxmlformats-officedocument.presentationml.slide+xml"/>
  <Override PartName="/ppt/slides/slide110.xml" ContentType="application/vnd.openxmlformats-officedocument.presentationml.slide+xml"/>
  <Override PartName="/ppt/slides/slide4.xml" ContentType="application/vnd.openxmlformats-officedocument.presentationml.slide+xml"/>
  <Override PartName="/ppt/slides/slide157.xml" ContentType="application/vnd.openxmlformats-officedocument.presentationml.slide+xml"/>
  <Override PartName="/ppt/slides/slide149.xml" ContentType="application/vnd.openxmlformats-officedocument.presentationml.slide+xml"/>
  <Override PartName="/ppt/slides/slide72.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102.xml" ContentType="application/vnd.openxmlformats-officedocument.presentationml.slide+xml"/>
  <Override PartName="/ppt/slides/slide146.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162.xml" ContentType="application/vnd.openxmlformats-officedocument.presentationml.slide+xml"/>
  <Override PartName="/ppt/slides/slide164.xml" ContentType="application/vnd.openxmlformats-officedocument.presentationml.slide+xml"/>
  <Override PartName="/ppt/slides/slide71.xml" ContentType="application/vnd.openxmlformats-officedocument.presentationml.slide+xml"/>
  <Override PartName="/ppt/slides/slide6.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9" r:id="rId1"/>
  </p:sldMasterIdLst>
  <p:notesMasterIdLst>
    <p:notesMasterId r:id="rId212"/>
  </p:notesMasterIdLst>
  <p:handoutMasterIdLst>
    <p:handoutMasterId r:id="rId213"/>
  </p:handoutMasterIdLst>
  <p:sldIdLst>
    <p:sldId id="258" r:id="rId2"/>
    <p:sldId id="263" r:id="rId3"/>
    <p:sldId id="262" r:id="rId4"/>
    <p:sldId id="264" r:id="rId5"/>
    <p:sldId id="265" r:id="rId6"/>
    <p:sldId id="266" r:id="rId7"/>
    <p:sldId id="267" r:id="rId8"/>
    <p:sldId id="268" r:id="rId9"/>
    <p:sldId id="269" r:id="rId10"/>
    <p:sldId id="270" r:id="rId11"/>
    <p:sldId id="271" r:id="rId12"/>
    <p:sldId id="272" r:id="rId13"/>
    <p:sldId id="472" r:id="rId14"/>
    <p:sldId id="316" r:id="rId15"/>
    <p:sldId id="327" r:id="rId16"/>
    <p:sldId id="328" r:id="rId17"/>
    <p:sldId id="329" r:id="rId18"/>
    <p:sldId id="333" r:id="rId19"/>
    <p:sldId id="332" r:id="rId20"/>
    <p:sldId id="317" r:id="rId21"/>
    <p:sldId id="318" r:id="rId22"/>
    <p:sldId id="320" r:id="rId23"/>
    <p:sldId id="361" r:id="rId24"/>
    <p:sldId id="362" r:id="rId25"/>
    <p:sldId id="322" r:id="rId26"/>
    <p:sldId id="365" r:id="rId27"/>
    <p:sldId id="326" r:id="rId28"/>
    <p:sldId id="367" r:id="rId29"/>
    <p:sldId id="471" r:id="rId30"/>
    <p:sldId id="331" r:id="rId31"/>
    <p:sldId id="330" r:id="rId32"/>
    <p:sldId id="371" r:id="rId33"/>
    <p:sldId id="374" r:id="rId34"/>
    <p:sldId id="337" r:id="rId35"/>
    <p:sldId id="342" r:id="rId36"/>
    <p:sldId id="372" r:id="rId37"/>
    <p:sldId id="375" r:id="rId38"/>
    <p:sldId id="338" r:id="rId39"/>
    <p:sldId id="377" r:id="rId40"/>
    <p:sldId id="473" r:id="rId41"/>
    <p:sldId id="437" r:id="rId42"/>
    <p:sldId id="379" r:id="rId43"/>
    <p:sldId id="378" r:id="rId44"/>
    <p:sldId id="386" r:id="rId45"/>
    <p:sldId id="387" r:id="rId46"/>
    <p:sldId id="388" r:id="rId47"/>
    <p:sldId id="389" r:id="rId48"/>
    <p:sldId id="390" r:id="rId49"/>
    <p:sldId id="395" r:id="rId50"/>
    <p:sldId id="398" r:id="rId51"/>
    <p:sldId id="399" r:id="rId52"/>
    <p:sldId id="402" r:id="rId53"/>
    <p:sldId id="411" r:id="rId54"/>
    <p:sldId id="440" r:id="rId55"/>
    <p:sldId id="401" r:id="rId56"/>
    <p:sldId id="403" r:id="rId57"/>
    <p:sldId id="381" r:id="rId58"/>
    <p:sldId id="380" r:id="rId59"/>
    <p:sldId id="383" r:id="rId60"/>
    <p:sldId id="405" r:id="rId61"/>
    <p:sldId id="412" r:id="rId62"/>
    <p:sldId id="406" r:id="rId63"/>
    <p:sldId id="407" r:id="rId64"/>
    <p:sldId id="408" r:id="rId65"/>
    <p:sldId id="409" r:id="rId66"/>
    <p:sldId id="463" r:id="rId67"/>
    <p:sldId id="474" r:id="rId68"/>
    <p:sldId id="413" r:id="rId69"/>
    <p:sldId id="414" r:id="rId70"/>
    <p:sldId id="468" r:id="rId71"/>
    <p:sldId id="469" r:id="rId72"/>
    <p:sldId id="470" r:id="rId73"/>
    <p:sldId id="415" r:id="rId74"/>
    <p:sldId id="430" r:id="rId75"/>
    <p:sldId id="464" r:id="rId76"/>
    <p:sldId id="436" r:id="rId77"/>
    <p:sldId id="432" r:id="rId78"/>
    <p:sldId id="433" r:id="rId79"/>
    <p:sldId id="423" r:id="rId80"/>
    <p:sldId id="424" r:id="rId81"/>
    <p:sldId id="435" r:id="rId82"/>
    <p:sldId id="475" r:id="rId83"/>
    <p:sldId id="426" r:id="rId84"/>
    <p:sldId id="427" r:id="rId85"/>
    <p:sldId id="428" r:id="rId86"/>
    <p:sldId id="429" r:id="rId87"/>
    <p:sldId id="416" r:id="rId88"/>
    <p:sldId id="417" r:id="rId89"/>
    <p:sldId id="418" r:id="rId90"/>
    <p:sldId id="410" r:id="rId91"/>
    <p:sldId id="477" r:id="rId92"/>
    <p:sldId id="478" r:id="rId93"/>
    <p:sldId id="479" r:id="rId94"/>
    <p:sldId id="480" r:id="rId95"/>
    <p:sldId id="481" r:id="rId96"/>
    <p:sldId id="476" r:id="rId97"/>
    <p:sldId id="291" r:id="rId98"/>
    <p:sldId id="439" r:id="rId99"/>
    <p:sldId id="290" r:id="rId100"/>
    <p:sldId id="438" r:id="rId101"/>
    <p:sldId id="441" r:id="rId102"/>
    <p:sldId id="442" r:id="rId103"/>
    <p:sldId id="447" r:id="rId104"/>
    <p:sldId id="443" r:id="rId105"/>
    <p:sldId id="444" r:id="rId106"/>
    <p:sldId id="445" r:id="rId107"/>
    <p:sldId id="284" r:id="rId108"/>
    <p:sldId id="465" r:id="rId109"/>
    <p:sldId id="446" r:id="rId110"/>
    <p:sldId id="448" r:id="rId111"/>
    <p:sldId id="449" r:id="rId112"/>
    <p:sldId id="452" r:id="rId113"/>
    <p:sldId id="450" r:id="rId114"/>
    <p:sldId id="451" r:id="rId115"/>
    <p:sldId id="305" r:id="rId116"/>
    <p:sldId id="285" r:id="rId117"/>
    <p:sldId id="453" r:id="rId118"/>
    <p:sldId id="454" r:id="rId119"/>
    <p:sldId id="455" r:id="rId120"/>
    <p:sldId id="456" r:id="rId121"/>
    <p:sldId id="457" r:id="rId122"/>
    <p:sldId id="458" r:id="rId123"/>
    <p:sldId id="461" r:id="rId124"/>
    <p:sldId id="462" r:id="rId125"/>
    <p:sldId id="310" r:id="rId126"/>
    <p:sldId id="303" r:id="rId127"/>
    <p:sldId id="304" r:id="rId128"/>
    <p:sldId id="298" r:id="rId129"/>
    <p:sldId id="293" r:id="rId130"/>
    <p:sldId id="482" r:id="rId131"/>
    <p:sldId id="466" r:id="rId132"/>
    <p:sldId id="467" r:id="rId133"/>
    <p:sldId id="483" r:id="rId134"/>
    <p:sldId id="484" r:id="rId135"/>
    <p:sldId id="485" r:id="rId136"/>
    <p:sldId id="486" r:id="rId137"/>
    <p:sldId id="487" r:id="rId138"/>
    <p:sldId id="314" r:id="rId139"/>
    <p:sldId id="363" r:id="rId140"/>
    <p:sldId id="307" r:id="rId141"/>
    <p:sldId id="489" r:id="rId142"/>
    <p:sldId id="490" r:id="rId143"/>
    <p:sldId id="488" r:id="rId144"/>
    <p:sldId id="491" r:id="rId145"/>
    <p:sldId id="492" r:id="rId146"/>
    <p:sldId id="286" r:id="rId147"/>
    <p:sldId id="493" r:id="rId148"/>
    <p:sldId id="306" r:id="rId149"/>
    <p:sldId id="494" r:id="rId150"/>
    <p:sldId id="495" r:id="rId151"/>
    <p:sldId id="496" r:id="rId152"/>
    <p:sldId id="497" r:id="rId153"/>
    <p:sldId id="498" r:id="rId154"/>
    <p:sldId id="499" r:id="rId155"/>
    <p:sldId id="500" r:id="rId156"/>
    <p:sldId id="501" r:id="rId157"/>
    <p:sldId id="503" r:id="rId158"/>
    <p:sldId id="504" r:id="rId159"/>
    <p:sldId id="502" r:id="rId160"/>
    <p:sldId id="308" r:id="rId161"/>
    <p:sldId id="505" r:id="rId162"/>
    <p:sldId id="506" r:id="rId163"/>
    <p:sldId id="507" r:id="rId164"/>
    <p:sldId id="508" r:id="rId165"/>
    <p:sldId id="509" r:id="rId166"/>
    <p:sldId id="510" r:id="rId167"/>
    <p:sldId id="511" r:id="rId168"/>
    <p:sldId id="512" r:id="rId169"/>
    <p:sldId id="521" r:id="rId170"/>
    <p:sldId id="514" r:id="rId171"/>
    <p:sldId id="515" r:id="rId172"/>
    <p:sldId id="516" r:id="rId173"/>
    <p:sldId id="517" r:id="rId174"/>
    <p:sldId id="518" r:id="rId175"/>
    <p:sldId id="519" r:id="rId176"/>
    <p:sldId id="520" r:id="rId177"/>
    <p:sldId id="294" r:id="rId178"/>
    <p:sldId id="522" r:id="rId179"/>
    <p:sldId id="523" r:id="rId180"/>
    <p:sldId id="524" r:id="rId181"/>
    <p:sldId id="525" r:id="rId182"/>
    <p:sldId id="526" r:id="rId183"/>
    <p:sldId id="527" r:id="rId184"/>
    <p:sldId id="528" r:id="rId185"/>
    <p:sldId id="529" r:id="rId186"/>
    <p:sldId id="530" r:id="rId187"/>
    <p:sldId id="531" r:id="rId188"/>
    <p:sldId id="532" r:id="rId189"/>
    <p:sldId id="533" r:id="rId190"/>
    <p:sldId id="534" r:id="rId191"/>
    <p:sldId id="535" r:id="rId192"/>
    <p:sldId id="536" r:id="rId193"/>
    <p:sldId id="537" r:id="rId194"/>
    <p:sldId id="538" r:id="rId195"/>
    <p:sldId id="539" r:id="rId196"/>
    <p:sldId id="540" r:id="rId197"/>
    <p:sldId id="542" r:id="rId198"/>
    <p:sldId id="287" r:id="rId199"/>
    <p:sldId id="312" r:id="rId200"/>
    <p:sldId id="278" r:id="rId201"/>
    <p:sldId id="313" r:id="rId202"/>
    <p:sldId id="315" r:id="rId203"/>
    <p:sldId id="295" r:id="rId204"/>
    <p:sldId id="543" r:id="rId205"/>
    <p:sldId id="544" r:id="rId206"/>
    <p:sldId id="283" r:id="rId207"/>
    <p:sldId id="292" r:id="rId208"/>
    <p:sldId id="296" r:id="rId209"/>
    <p:sldId id="282" r:id="rId210"/>
    <p:sldId id="541" r:id="rId21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ＭＳ Ｐゴシック" charset="0"/>
        <a:cs typeface="+mn-cs"/>
      </a:defRPr>
    </a:lvl1pPr>
    <a:lvl2pPr marL="457200" algn="l" rtl="0" fontAlgn="base">
      <a:spcBef>
        <a:spcPct val="0"/>
      </a:spcBef>
      <a:spcAft>
        <a:spcPct val="0"/>
      </a:spcAft>
      <a:defRPr sz="2400" kern="1200">
        <a:solidFill>
          <a:schemeClr val="tx1"/>
        </a:solidFill>
        <a:latin typeface="Times New Roman" charset="0"/>
        <a:ea typeface="ＭＳ Ｐゴシック" charset="0"/>
        <a:cs typeface="+mn-cs"/>
      </a:defRPr>
    </a:lvl2pPr>
    <a:lvl3pPr marL="914400" algn="l" rtl="0" fontAlgn="base">
      <a:spcBef>
        <a:spcPct val="0"/>
      </a:spcBef>
      <a:spcAft>
        <a:spcPct val="0"/>
      </a:spcAft>
      <a:defRPr sz="2400" kern="1200">
        <a:solidFill>
          <a:schemeClr val="tx1"/>
        </a:solidFill>
        <a:latin typeface="Times New Roman" charset="0"/>
        <a:ea typeface="ＭＳ Ｐゴシック" charset="0"/>
        <a:cs typeface="+mn-cs"/>
      </a:defRPr>
    </a:lvl3pPr>
    <a:lvl4pPr marL="1371600" algn="l" rtl="0" fontAlgn="base">
      <a:spcBef>
        <a:spcPct val="0"/>
      </a:spcBef>
      <a:spcAft>
        <a:spcPct val="0"/>
      </a:spcAft>
      <a:defRPr sz="2400" kern="1200">
        <a:solidFill>
          <a:schemeClr val="tx1"/>
        </a:solidFill>
        <a:latin typeface="Times New Roman" charset="0"/>
        <a:ea typeface="ＭＳ Ｐゴシック" charset="0"/>
        <a:cs typeface="+mn-cs"/>
      </a:defRPr>
    </a:lvl4pPr>
    <a:lvl5pPr marL="1828800" algn="l" rtl="0" fontAlgn="base">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showComments="0">
  <p:normalViewPr>
    <p:restoredLeft sz="32787"/>
    <p:restoredTop sz="84354" autoAdjust="0"/>
  </p:normalViewPr>
  <p:slideViewPr>
    <p:cSldViewPr>
      <p:cViewPr varScale="1">
        <p:scale>
          <a:sx n="57" d="100"/>
          <a:sy n="57" d="100"/>
        </p:scale>
        <p:origin x="-4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8248"/>
    </p:cViewPr>
  </p:sorterViewPr>
  <p:notesViewPr>
    <p:cSldViewPr snapToGrid="0" snapToObjects="1">
      <p:cViewPr varScale="1">
        <p:scale>
          <a:sx n="76" d="100"/>
          <a:sy n="76" d="100"/>
        </p:scale>
        <p:origin x="-2520" y="-11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3" Type="http://schemas.openxmlformats.org/officeDocument/2006/relationships/slide" Target="slides/slide132.xml"/><Relationship Id="rId121" Type="http://schemas.openxmlformats.org/officeDocument/2006/relationships/slide" Target="slides/slide120.xml"/><Relationship Id="rId178" Type="http://schemas.openxmlformats.org/officeDocument/2006/relationships/slide" Target="slides/slide177.xml"/><Relationship Id="rId70" Type="http://schemas.openxmlformats.org/officeDocument/2006/relationships/slide" Target="slides/slide69.xml"/><Relationship Id="rId94" Type="http://schemas.openxmlformats.org/officeDocument/2006/relationships/slide" Target="slides/slide93.xml"/><Relationship Id="rId7" Type="http://schemas.openxmlformats.org/officeDocument/2006/relationships/slide" Target="slides/slide6.xml"/><Relationship Id="rId74" Type="http://schemas.openxmlformats.org/officeDocument/2006/relationships/slide" Target="slides/slide73.xml"/><Relationship Id="rId102" Type="http://schemas.openxmlformats.org/officeDocument/2006/relationships/slide" Target="slides/slide101.xml"/><Relationship Id="rId169" Type="http://schemas.openxmlformats.org/officeDocument/2006/relationships/slide" Target="slides/slide168.xml"/><Relationship Id="rId106" Type="http://schemas.openxmlformats.org/officeDocument/2006/relationships/slide" Target="slides/slide105.xml"/><Relationship Id="rId119" Type="http://schemas.openxmlformats.org/officeDocument/2006/relationships/slide" Target="slides/slide118.xml"/><Relationship Id="rId138" Type="http://schemas.openxmlformats.org/officeDocument/2006/relationships/slide" Target="slides/slide137.xml"/><Relationship Id="rId181" Type="http://schemas.openxmlformats.org/officeDocument/2006/relationships/slide" Target="slides/slide180.xml"/><Relationship Id="rId128" Type="http://schemas.openxmlformats.org/officeDocument/2006/relationships/slide" Target="slides/slide127.xml"/><Relationship Id="rId17" Type="http://schemas.openxmlformats.org/officeDocument/2006/relationships/slide" Target="slides/slide16.xml"/><Relationship Id="rId107" Type="http://schemas.openxmlformats.org/officeDocument/2006/relationships/slide" Target="slides/slide106.xml"/><Relationship Id="rId71" Type="http://schemas.openxmlformats.org/officeDocument/2006/relationships/slide" Target="slides/slide70.xml"/><Relationship Id="rId142" Type="http://schemas.openxmlformats.org/officeDocument/2006/relationships/slide" Target="slides/slide141.xml"/><Relationship Id="rId4" Type="http://schemas.openxmlformats.org/officeDocument/2006/relationships/slide" Target="slides/slide3.xml"/><Relationship Id="rId205" Type="http://schemas.openxmlformats.org/officeDocument/2006/relationships/slide" Target="slides/slide204.xml"/><Relationship Id="rId89" Type="http://schemas.openxmlformats.org/officeDocument/2006/relationships/slide" Target="slides/slide88.xml"/><Relationship Id="rId114" Type="http://schemas.openxmlformats.org/officeDocument/2006/relationships/slide" Target="slides/slide113.xml"/><Relationship Id="rId185" Type="http://schemas.openxmlformats.org/officeDocument/2006/relationships/slide" Target="slides/slide184.xml"/><Relationship Id="rId195" Type="http://schemas.openxmlformats.org/officeDocument/2006/relationships/slide" Target="slides/slide194.xml"/><Relationship Id="rId88" Type="http://schemas.openxmlformats.org/officeDocument/2006/relationships/slide" Target="slides/slide87.xml"/><Relationship Id="rId38" Type="http://schemas.openxmlformats.org/officeDocument/2006/relationships/slide" Target="slides/slide37.xml"/><Relationship Id="rId176" Type="http://schemas.openxmlformats.org/officeDocument/2006/relationships/slide" Target="slides/slide175.xml"/><Relationship Id="rId2" Type="http://schemas.openxmlformats.org/officeDocument/2006/relationships/slide" Target="slides/slide1.xml"/><Relationship Id="rId144" Type="http://schemas.openxmlformats.org/officeDocument/2006/relationships/slide" Target="slides/slide143.xml"/><Relationship Id="rId75" Type="http://schemas.openxmlformats.org/officeDocument/2006/relationships/slide" Target="slides/slide74.xml"/><Relationship Id="rId97" Type="http://schemas.openxmlformats.org/officeDocument/2006/relationships/slide" Target="slides/slide96.xml"/><Relationship Id="rId111" Type="http://schemas.openxmlformats.org/officeDocument/2006/relationships/slide" Target="slides/slide110.xml"/><Relationship Id="rId194" Type="http://schemas.openxmlformats.org/officeDocument/2006/relationships/slide" Target="slides/slide193.xml"/><Relationship Id="rId79" Type="http://schemas.openxmlformats.org/officeDocument/2006/relationships/slide" Target="slides/slide78.xml"/><Relationship Id="rId152" Type="http://schemas.openxmlformats.org/officeDocument/2006/relationships/slide" Target="slides/slide151.xml"/><Relationship Id="rId98" Type="http://schemas.openxmlformats.org/officeDocument/2006/relationships/slide" Target="slides/slide97.xml"/><Relationship Id="rId157" Type="http://schemas.openxmlformats.org/officeDocument/2006/relationships/slide" Target="slides/slide156.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177" Type="http://schemas.openxmlformats.org/officeDocument/2006/relationships/slide" Target="slides/slide176.xml"/><Relationship Id="rId48" Type="http://schemas.openxmlformats.org/officeDocument/2006/relationships/slide" Target="slides/slide47.xml"/><Relationship Id="rId214" Type="http://schemas.openxmlformats.org/officeDocument/2006/relationships/printerSettings" Target="printerSettings/printerSettings1.bin"/><Relationship Id="rId52" Type="http://schemas.openxmlformats.org/officeDocument/2006/relationships/slide" Target="slides/slide51.xml"/><Relationship Id="rId170" Type="http://schemas.openxmlformats.org/officeDocument/2006/relationships/slide" Target="slides/slide169.xml"/><Relationship Id="rId190" Type="http://schemas.openxmlformats.org/officeDocument/2006/relationships/slide" Target="slides/slide189.xml"/><Relationship Id="rId192" Type="http://schemas.openxmlformats.org/officeDocument/2006/relationships/slide" Target="slides/slide191.xml"/><Relationship Id="rId163" Type="http://schemas.openxmlformats.org/officeDocument/2006/relationships/slide" Target="slides/slide162.xml"/><Relationship Id="rId23" Type="http://schemas.openxmlformats.org/officeDocument/2006/relationships/slide" Target="slides/slide22.xml"/><Relationship Id="rId136" Type="http://schemas.openxmlformats.org/officeDocument/2006/relationships/slide" Target="slides/slide135.xml"/><Relationship Id="rId61" Type="http://schemas.openxmlformats.org/officeDocument/2006/relationships/slide" Target="slides/slide60.xml"/><Relationship Id="rId146" Type="http://schemas.openxmlformats.org/officeDocument/2006/relationships/slide" Target="slides/slide145.xml"/><Relationship Id="rId30" Type="http://schemas.openxmlformats.org/officeDocument/2006/relationships/slide" Target="slides/slide29.xml"/><Relationship Id="rId202" Type="http://schemas.openxmlformats.org/officeDocument/2006/relationships/slide" Target="slides/slide201.xml"/><Relationship Id="rId208" Type="http://schemas.openxmlformats.org/officeDocument/2006/relationships/slide" Target="slides/slide207.xml"/><Relationship Id="rId29" Type="http://schemas.openxmlformats.org/officeDocument/2006/relationships/slide" Target="slides/slide28.xml"/><Relationship Id="rId184" Type="http://schemas.openxmlformats.org/officeDocument/2006/relationships/slide" Target="slides/slide183.xml"/><Relationship Id="rId213" Type="http://schemas.openxmlformats.org/officeDocument/2006/relationships/handoutMaster" Target="handoutMasters/handoutMaster1.xml"/><Relationship Id="rId171" Type="http://schemas.openxmlformats.org/officeDocument/2006/relationships/slide" Target="slides/slide170.xml"/><Relationship Id="rId41" Type="http://schemas.openxmlformats.org/officeDocument/2006/relationships/slide" Target="slides/slide40.xml"/><Relationship Id="rId5" Type="http://schemas.openxmlformats.org/officeDocument/2006/relationships/slide" Target="slides/slide4.xml"/><Relationship Id="rId172" Type="http://schemas.openxmlformats.org/officeDocument/2006/relationships/slide" Target="slides/slide171.xml"/><Relationship Id="rId130" Type="http://schemas.openxmlformats.org/officeDocument/2006/relationships/slide" Target="slides/slide129.xml"/><Relationship Id="rId156" Type="http://schemas.openxmlformats.org/officeDocument/2006/relationships/slide" Target="slides/slide155.xml"/><Relationship Id="rId199" Type="http://schemas.openxmlformats.org/officeDocument/2006/relationships/slide" Target="slides/slide198.xml"/><Relationship Id="rId153" Type="http://schemas.openxmlformats.org/officeDocument/2006/relationships/slide" Target="slides/slide152.xml"/><Relationship Id="rId77" Type="http://schemas.openxmlformats.org/officeDocument/2006/relationships/slide" Target="slides/slide76.xml"/><Relationship Id="rId63" Type="http://schemas.openxmlformats.org/officeDocument/2006/relationships/slide" Target="slides/slide62.xml"/><Relationship Id="rId105" Type="http://schemas.openxmlformats.org/officeDocument/2006/relationships/slide" Target="slides/slide104.xml"/><Relationship Id="rId127" Type="http://schemas.openxmlformats.org/officeDocument/2006/relationships/slide" Target="slides/slide126.xml"/><Relationship Id="rId158" Type="http://schemas.openxmlformats.org/officeDocument/2006/relationships/slide" Target="slides/slide157.xml"/><Relationship Id="rId42" Type="http://schemas.openxmlformats.org/officeDocument/2006/relationships/slide" Target="slides/slide41.xml"/><Relationship Id="rId161" Type="http://schemas.openxmlformats.org/officeDocument/2006/relationships/slide" Target="slides/slide160.xml"/><Relationship Id="rId87" Type="http://schemas.openxmlformats.org/officeDocument/2006/relationships/slide" Target="slides/slide86.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17" Type="http://schemas.openxmlformats.org/officeDocument/2006/relationships/slide" Target="slides/slide116.xml"/><Relationship Id="rId134" Type="http://schemas.openxmlformats.org/officeDocument/2006/relationships/slide" Target="slides/slide133.xml"/><Relationship Id="rId182" Type="http://schemas.openxmlformats.org/officeDocument/2006/relationships/slide" Target="slides/slide181.xml"/><Relationship Id="rId112" Type="http://schemas.openxmlformats.org/officeDocument/2006/relationships/slide" Target="slides/slide111.xml"/><Relationship Id="rId210" Type="http://schemas.openxmlformats.org/officeDocument/2006/relationships/slide" Target="slides/slide209.xml"/><Relationship Id="rId197" Type="http://schemas.openxmlformats.org/officeDocument/2006/relationships/slide" Target="slides/slide196.xml"/><Relationship Id="rId57" Type="http://schemas.openxmlformats.org/officeDocument/2006/relationships/slide" Target="slides/slide56.xml"/><Relationship Id="rId55" Type="http://schemas.openxmlformats.org/officeDocument/2006/relationships/slide" Target="slides/slide54.xml"/><Relationship Id="rId215" Type="http://schemas.openxmlformats.org/officeDocument/2006/relationships/presProps" Target="presProps.xml"/><Relationship Id="rId36" Type="http://schemas.openxmlformats.org/officeDocument/2006/relationships/slide" Target="slides/slide35.xml"/><Relationship Id="rId125" Type="http://schemas.openxmlformats.org/officeDocument/2006/relationships/slide" Target="slides/slide124.xml"/><Relationship Id="rId76" Type="http://schemas.openxmlformats.org/officeDocument/2006/relationships/slide" Target="slides/slide75.xml"/><Relationship Id="rId193" Type="http://schemas.openxmlformats.org/officeDocument/2006/relationships/slide" Target="slides/slide192.xml"/><Relationship Id="rId8" Type="http://schemas.openxmlformats.org/officeDocument/2006/relationships/slide" Target="slides/slide7.xml"/><Relationship Id="rId67" Type="http://schemas.openxmlformats.org/officeDocument/2006/relationships/slide" Target="slides/slide66.xml"/><Relationship Id="rId37" Type="http://schemas.openxmlformats.org/officeDocument/2006/relationships/slide" Target="slides/slide36.xml"/><Relationship Id="rId110" Type="http://schemas.openxmlformats.org/officeDocument/2006/relationships/slide" Target="slides/slide109.xml"/><Relationship Id="rId113" Type="http://schemas.openxmlformats.org/officeDocument/2006/relationships/slide" Target="slides/slide112.xml"/><Relationship Id="rId108" Type="http://schemas.openxmlformats.org/officeDocument/2006/relationships/slide" Target="slides/slide107.xml"/><Relationship Id="rId151" Type="http://schemas.openxmlformats.org/officeDocument/2006/relationships/slide" Target="slides/slide150.xml"/><Relationship Id="rId26" Type="http://schemas.openxmlformats.org/officeDocument/2006/relationships/slide" Target="slides/slide25.xml"/><Relationship Id="rId143" Type="http://schemas.openxmlformats.org/officeDocument/2006/relationships/slide" Target="slides/slide142.xml"/><Relationship Id="rId204" Type="http://schemas.openxmlformats.org/officeDocument/2006/relationships/slide" Target="slides/slide203.xml"/><Relationship Id="rId217" Type="http://schemas.openxmlformats.org/officeDocument/2006/relationships/theme" Target="theme/theme1.xml"/><Relationship Id="rId68" Type="http://schemas.openxmlformats.org/officeDocument/2006/relationships/slide" Target="slides/slide67.xml"/><Relationship Id="rId198" Type="http://schemas.openxmlformats.org/officeDocument/2006/relationships/slide" Target="slides/slide197.xml"/><Relationship Id="rId93" Type="http://schemas.openxmlformats.org/officeDocument/2006/relationships/slide" Target="slides/slide92.xml"/><Relationship Id="rId162" Type="http://schemas.openxmlformats.org/officeDocument/2006/relationships/slide" Target="slides/slide161.xml"/><Relationship Id="rId78" Type="http://schemas.openxmlformats.org/officeDocument/2006/relationships/slide" Target="slides/slide77.xml"/><Relationship Id="rId154" Type="http://schemas.openxmlformats.org/officeDocument/2006/relationships/slide" Target="slides/slide153.xml"/><Relationship Id="rId168" Type="http://schemas.openxmlformats.org/officeDocument/2006/relationships/slide" Target="slides/slide167.xml"/><Relationship Id="rId175" Type="http://schemas.openxmlformats.org/officeDocument/2006/relationships/slide" Target="slides/slide174.xml"/><Relationship Id="rId21" Type="http://schemas.openxmlformats.org/officeDocument/2006/relationships/slide" Target="slides/slide20.xml"/><Relationship Id="rId64" Type="http://schemas.openxmlformats.org/officeDocument/2006/relationships/slide" Target="slides/slide63.xml"/><Relationship Id="rId60" Type="http://schemas.openxmlformats.org/officeDocument/2006/relationships/slide" Target="slides/slide59.xml"/><Relationship Id="rId188" Type="http://schemas.openxmlformats.org/officeDocument/2006/relationships/slide" Target="slides/slide187.xml"/><Relationship Id="rId25" Type="http://schemas.openxmlformats.org/officeDocument/2006/relationships/slide" Target="slides/slide24.xml"/><Relationship Id="rId122" Type="http://schemas.openxmlformats.org/officeDocument/2006/relationships/slide" Target="slides/slide121.xml"/><Relationship Id="rId116" Type="http://schemas.openxmlformats.org/officeDocument/2006/relationships/slide" Target="slides/slide115.xml"/><Relationship Id="rId183" Type="http://schemas.openxmlformats.org/officeDocument/2006/relationships/slide" Target="slides/slide182.xml"/><Relationship Id="rId96" Type="http://schemas.openxmlformats.org/officeDocument/2006/relationships/slide" Target="slides/slide95.xml"/><Relationship Id="rId189" Type="http://schemas.openxmlformats.org/officeDocument/2006/relationships/slide" Target="slides/slide188.xml"/><Relationship Id="rId10" Type="http://schemas.openxmlformats.org/officeDocument/2006/relationships/slide" Target="slides/slide9.xml"/><Relationship Id="rId50" Type="http://schemas.openxmlformats.org/officeDocument/2006/relationships/slide" Target="slides/slide49.xml"/><Relationship Id="rId118" Type="http://schemas.openxmlformats.org/officeDocument/2006/relationships/slide" Target="slides/slide117.xml"/><Relationship Id="rId180" Type="http://schemas.openxmlformats.org/officeDocument/2006/relationships/slide" Target="slides/slide179.xml"/><Relationship Id="rId160" Type="http://schemas.openxmlformats.org/officeDocument/2006/relationships/slide" Target="slides/slide159.xml"/><Relationship Id="rId28" Type="http://schemas.openxmlformats.org/officeDocument/2006/relationships/slide" Target="slides/slide27.xml"/><Relationship Id="rId82" Type="http://schemas.openxmlformats.org/officeDocument/2006/relationships/slide" Target="slides/slide81.xml"/><Relationship Id="rId124" Type="http://schemas.openxmlformats.org/officeDocument/2006/relationships/slide" Target="slides/slide123.xml"/><Relationship Id="rId69" Type="http://schemas.openxmlformats.org/officeDocument/2006/relationships/slide" Target="slides/slide68.xml"/><Relationship Id="rId148" Type="http://schemas.openxmlformats.org/officeDocument/2006/relationships/slide" Target="slides/slide147.xml"/><Relationship Id="rId147" Type="http://schemas.openxmlformats.org/officeDocument/2006/relationships/slide" Target="slides/slide146.xml"/><Relationship Id="rId159" Type="http://schemas.openxmlformats.org/officeDocument/2006/relationships/slide" Target="slides/slide158.xml"/><Relationship Id="rId20" Type="http://schemas.openxmlformats.org/officeDocument/2006/relationships/slide" Target="slides/slide19.xml"/><Relationship Id="rId140" Type="http://schemas.openxmlformats.org/officeDocument/2006/relationships/slide" Target="slides/slide139.xml"/><Relationship Id="rId72" Type="http://schemas.openxmlformats.org/officeDocument/2006/relationships/slide" Target="slides/slide71.xml"/><Relationship Id="rId35" Type="http://schemas.openxmlformats.org/officeDocument/2006/relationships/slide" Target="slides/slide34.xml"/><Relationship Id="rId80" Type="http://schemas.openxmlformats.org/officeDocument/2006/relationships/slide" Target="slides/slide79.xml"/><Relationship Id="rId31" Type="http://schemas.openxmlformats.org/officeDocument/2006/relationships/slide" Target="slides/slide30.xml"/><Relationship Id="rId62" Type="http://schemas.openxmlformats.org/officeDocument/2006/relationships/slide" Target="slides/slide61.xml"/><Relationship Id="rId206" Type="http://schemas.openxmlformats.org/officeDocument/2006/relationships/slide" Target="slides/slide205.xml"/><Relationship Id="rId56" Type="http://schemas.openxmlformats.org/officeDocument/2006/relationships/slide" Target="slides/slide55.xml"/><Relationship Id="rId132" Type="http://schemas.openxmlformats.org/officeDocument/2006/relationships/slide" Target="slides/slide131.xml"/><Relationship Id="rId32" Type="http://schemas.openxmlformats.org/officeDocument/2006/relationships/slide" Target="slides/slide31.xml"/><Relationship Id="rId13" Type="http://schemas.openxmlformats.org/officeDocument/2006/relationships/slide" Target="slides/slide12.xml"/><Relationship Id="rId191" Type="http://schemas.openxmlformats.org/officeDocument/2006/relationships/slide" Target="slides/slide190.xml"/><Relationship Id="rId54" Type="http://schemas.openxmlformats.org/officeDocument/2006/relationships/slide" Target="slides/slide53.xml"/><Relationship Id="rId101" Type="http://schemas.openxmlformats.org/officeDocument/2006/relationships/slide" Target="slides/slide100.xml"/><Relationship Id="rId155" Type="http://schemas.openxmlformats.org/officeDocument/2006/relationships/slide" Target="slides/slide154.xml"/><Relationship Id="rId203" Type="http://schemas.openxmlformats.org/officeDocument/2006/relationships/slide" Target="slides/slide202.xml"/><Relationship Id="rId166" Type="http://schemas.openxmlformats.org/officeDocument/2006/relationships/slide" Target="slides/slide165.xml"/><Relationship Id="rId53" Type="http://schemas.openxmlformats.org/officeDocument/2006/relationships/slide" Target="slides/slide52.xml"/><Relationship Id="rId84" Type="http://schemas.openxmlformats.org/officeDocument/2006/relationships/slide" Target="slides/slide83.xml"/><Relationship Id="rId186" Type="http://schemas.openxmlformats.org/officeDocument/2006/relationships/slide" Target="slides/slide185.xml"/><Relationship Id="rId216" Type="http://schemas.openxmlformats.org/officeDocument/2006/relationships/viewProps" Target="viewProps.xml"/><Relationship Id="rId83" Type="http://schemas.openxmlformats.org/officeDocument/2006/relationships/slide" Target="slides/slide82.xml"/><Relationship Id="rId173" Type="http://schemas.openxmlformats.org/officeDocument/2006/relationships/slide" Target="slides/slide172.xml"/><Relationship Id="rId22" Type="http://schemas.openxmlformats.org/officeDocument/2006/relationships/slide" Target="slides/slide21.xml"/><Relationship Id="rId207" Type="http://schemas.openxmlformats.org/officeDocument/2006/relationships/slide" Target="slides/slide206.xml"/><Relationship Id="rId95" Type="http://schemas.openxmlformats.org/officeDocument/2006/relationships/slide" Target="slides/slide94.xml"/><Relationship Id="rId39" Type="http://schemas.openxmlformats.org/officeDocument/2006/relationships/slide" Target="slides/slide38.xml"/><Relationship Id="rId201" Type="http://schemas.openxmlformats.org/officeDocument/2006/relationships/slide" Target="slides/slide200.xml"/><Relationship Id="rId43" Type="http://schemas.openxmlformats.org/officeDocument/2006/relationships/slide" Target="slides/slide42.xml"/><Relationship Id="rId179" Type="http://schemas.openxmlformats.org/officeDocument/2006/relationships/slide" Target="slides/slide178.xml"/><Relationship Id="rId209" Type="http://schemas.openxmlformats.org/officeDocument/2006/relationships/slide" Target="slides/slide208.xml"/><Relationship Id="rId104" Type="http://schemas.openxmlformats.org/officeDocument/2006/relationships/slide" Target="slides/slide103.xml"/><Relationship Id="rId165" Type="http://schemas.openxmlformats.org/officeDocument/2006/relationships/slide" Target="slides/slide164.xml"/><Relationship Id="rId187" Type="http://schemas.openxmlformats.org/officeDocument/2006/relationships/slide" Target="slides/slide186.xml"/><Relationship Id="rId211" Type="http://schemas.openxmlformats.org/officeDocument/2006/relationships/slide" Target="slides/slide210.xml"/><Relationship Id="rId90" Type="http://schemas.openxmlformats.org/officeDocument/2006/relationships/slide" Target="slides/slide89.xml"/><Relationship Id="rId85" Type="http://schemas.openxmlformats.org/officeDocument/2006/relationships/slide" Target="slides/slide84.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99" Type="http://schemas.openxmlformats.org/officeDocument/2006/relationships/slide" Target="slides/slide98.xml"/><Relationship Id="rId14" Type="http://schemas.openxmlformats.org/officeDocument/2006/relationships/slide" Target="slides/slide13.xml"/><Relationship Id="rId103" Type="http://schemas.openxmlformats.org/officeDocument/2006/relationships/slide" Target="slides/slide102.xml"/><Relationship Id="rId92" Type="http://schemas.openxmlformats.org/officeDocument/2006/relationships/slide" Target="slides/slide91.xml"/><Relationship Id="rId45" Type="http://schemas.openxmlformats.org/officeDocument/2006/relationships/slide" Target="slides/slide44.xml"/><Relationship Id="rId58" Type="http://schemas.openxmlformats.org/officeDocument/2006/relationships/slide" Target="slides/slide57.xml"/><Relationship Id="rId73" Type="http://schemas.openxmlformats.org/officeDocument/2006/relationships/slide" Target="slides/slide72.xml"/><Relationship Id="rId150" Type="http://schemas.openxmlformats.org/officeDocument/2006/relationships/slide" Target="slides/slide149.xml"/><Relationship Id="rId145" Type="http://schemas.openxmlformats.org/officeDocument/2006/relationships/slide" Target="slides/slide144.xml"/><Relationship Id="rId149" Type="http://schemas.openxmlformats.org/officeDocument/2006/relationships/slide" Target="slides/slide148.xml"/><Relationship Id="rId129" Type="http://schemas.openxmlformats.org/officeDocument/2006/relationships/slide" Target="slides/slide128.xml"/><Relationship Id="rId19" Type="http://schemas.openxmlformats.org/officeDocument/2006/relationships/slide" Target="slides/slide18.xml"/><Relationship Id="rId120" Type="http://schemas.openxmlformats.org/officeDocument/2006/relationships/slide" Target="slides/slide119.xml"/><Relationship Id="rId126" Type="http://schemas.openxmlformats.org/officeDocument/2006/relationships/slide" Target="slides/slide125.xml"/><Relationship Id="rId109" Type="http://schemas.openxmlformats.org/officeDocument/2006/relationships/slide" Target="slides/slide108.xml"/><Relationship Id="rId46" Type="http://schemas.openxmlformats.org/officeDocument/2006/relationships/slide" Target="slides/slide45.xml"/><Relationship Id="rId86" Type="http://schemas.openxmlformats.org/officeDocument/2006/relationships/slide" Target="slides/slide85.xml"/><Relationship Id="rId59" Type="http://schemas.openxmlformats.org/officeDocument/2006/relationships/slide" Target="slides/slide58.xml"/><Relationship Id="rId51" Type="http://schemas.openxmlformats.org/officeDocument/2006/relationships/slide" Target="slides/slide50.xml"/><Relationship Id="rId66" Type="http://schemas.openxmlformats.org/officeDocument/2006/relationships/slide" Target="slides/slide65.xml"/><Relationship Id="rId81" Type="http://schemas.openxmlformats.org/officeDocument/2006/relationships/slide" Target="slides/slide80.xml"/><Relationship Id="rId34" Type="http://schemas.openxmlformats.org/officeDocument/2006/relationships/slide" Target="slides/slide33.xml"/><Relationship Id="rId135" Type="http://schemas.openxmlformats.org/officeDocument/2006/relationships/slide" Target="slides/slide134.xml"/><Relationship Id="rId40" Type="http://schemas.openxmlformats.org/officeDocument/2006/relationships/slide" Target="slides/slide39.xml"/><Relationship Id="rId200" Type="http://schemas.openxmlformats.org/officeDocument/2006/relationships/slide" Target="slides/slide199.xml"/><Relationship Id="rId212" Type="http://schemas.openxmlformats.org/officeDocument/2006/relationships/notesMaster" Target="notesMasters/notesMaster1.xml"/><Relationship Id="rId139" Type="http://schemas.openxmlformats.org/officeDocument/2006/relationships/slide" Target="slides/slide138.xml"/><Relationship Id="rId218" Type="http://schemas.openxmlformats.org/officeDocument/2006/relationships/tableStyles" Target="tableStyles.xml"/><Relationship Id="rId65" Type="http://schemas.openxmlformats.org/officeDocument/2006/relationships/slide" Target="slides/slide64.xml"/><Relationship Id="rId141" Type="http://schemas.openxmlformats.org/officeDocument/2006/relationships/slide" Target="slides/slide140.xml"/><Relationship Id="rId174" Type="http://schemas.openxmlformats.org/officeDocument/2006/relationships/slide" Target="slides/slide173.xml"/><Relationship Id="rId12" Type="http://schemas.openxmlformats.org/officeDocument/2006/relationships/slide" Target="slides/slide11.xml"/><Relationship Id="rId164" Type="http://schemas.openxmlformats.org/officeDocument/2006/relationships/slide" Target="slides/slide163.xml"/><Relationship Id="rId137" Type="http://schemas.openxmlformats.org/officeDocument/2006/relationships/slide" Target="slides/slide136.xml"/><Relationship Id="rId3" Type="http://schemas.openxmlformats.org/officeDocument/2006/relationships/slide" Target="slides/slide2.xml"/><Relationship Id="rId196" Type="http://schemas.openxmlformats.org/officeDocument/2006/relationships/slide" Target="slides/slide195.xml"/><Relationship Id="rId123" Type="http://schemas.openxmlformats.org/officeDocument/2006/relationships/slide" Target="slides/slide122.xml"/><Relationship Id="rId100" Type="http://schemas.openxmlformats.org/officeDocument/2006/relationships/slide" Target="slides/slide99.xml"/><Relationship Id="rId11" Type="http://schemas.openxmlformats.org/officeDocument/2006/relationships/slide" Target="slides/slide10.xml"/><Relationship Id="rId115" Type="http://schemas.openxmlformats.org/officeDocument/2006/relationships/slide" Target="slides/slide114.xml"/><Relationship Id="rId16" Type="http://schemas.openxmlformats.org/officeDocument/2006/relationships/slide" Target="slides/slide15.xml"/><Relationship Id="rId33" Type="http://schemas.openxmlformats.org/officeDocument/2006/relationships/slide" Target="slides/slide32.xml"/><Relationship Id="rId91" Type="http://schemas.openxmlformats.org/officeDocument/2006/relationships/slide" Target="slides/slide90.xml"/><Relationship Id="rId131" Type="http://schemas.openxmlformats.org/officeDocument/2006/relationships/slide" Target="slides/slide130.xml"/><Relationship Id="rId167" Type="http://schemas.openxmlformats.org/officeDocument/2006/relationships/slide" Target="slides/slide166.xml"/><Relationship Id="rId15"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81922"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81923" name="Rectangle 1027"/>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1028"/>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81925" name="Rectangle 1029"/>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b" anchorCtr="0" compatLnSpc="1">
            <a:prstTxWarp prst="textNoShape">
              <a:avLst/>
            </a:prstTxWarp>
          </a:bodyPr>
          <a:lstStyle>
            <a:lvl1pPr algn="r">
              <a:defRPr sz="1200"/>
            </a:lvl1pPr>
          </a:lstStyle>
          <a:p>
            <a:fld id="{D81C4EB4-CB2A-2A4F-8E1B-D12A54401A96}"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441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94F70-9BE5-EC43-A810-20668AFB7C60}" type="datetimeFigureOut">
              <a:rPr lang="en-US" smtClean="0"/>
              <a:pPr/>
              <a:t>8/31/12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871A51-D9CA-D74E-89E6-6020E40696C8}"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417108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2871A51-D9CA-D74E-89E6-6020E40696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9424C6F-FB9D-8543-99B6-6B9FB00D822B}" type="slidenum">
              <a:rPr lang="en-US"/>
              <a:pPr eaLnBrk="1" hangingPunct="1"/>
              <a:t>139</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1"/>
          <p:cNvSpPr>
            <a:spLocks noGrp="1" noRot="1" noChangeAspect="1" noTextEdit="1"/>
          </p:cNvSpPr>
          <p:nvPr>
            <p:ph type="sldImg"/>
          </p:nvPr>
        </p:nvSpPr>
        <p:spPr bwMode="auto">
          <a:noFill/>
          <a:ln>
            <a:solidFill>
              <a:srgbClr val="000000"/>
            </a:solidFill>
            <a:miter lim="800000"/>
            <a:headEnd/>
            <a:tailEnd/>
          </a:ln>
        </p:spPr>
      </p:sp>
      <p:sp>
        <p:nvSpPr>
          <p:cNvPr id="41987"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r>
              <a:rPr lang="en-US"/>
              <a:t>Insert a picture of the head leader of your country.</a:t>
            </a:r>
          </a:p>
        </p:txBody>
      </p:sp>
      <p:sp>
        <p:nvSpPr>
          <p:cNvPr id="41988" name="Rectangle 3"/>
          <p:cNvSpPr>
            <a:spLocks noGrp="1"/>
          </p:cNvSpPr>
          <p:nvPr>
            <p:ph type="sldNum" sz="quarter" idx="5"/>
          </p:nvPr>
        </p:nvSpPr>
        <p:spPr bwMode="auto">
          <a:noFill/>
          <a:ln>
            <a:miter lim="800000"/>
            <a:headEnd/>
            <a:tailEnd/>
          </a:ln>
        </p:spPr>
        <p:txBody>
          <a:bodyPr/>
          <a:lstStyle/>
          <a:p>
            <a:fld id="{E02D390F-535E-9048-88E2-F17F0CD8AC78}" type="slidenum">
              <a:rPr lang="en-US"/>
              <a:pPr/>
              <a:t>157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1"/>
          <p:cNvSpPr>
            <a:spLocks noGrp="1" noRot="1" noChangeAspect="1" noTextEdit="1"/>
          </p:cNvSpPr>
          <p:nvPr>
            <p:ph type="sldImg"/>
          </p:nvPr>
        </p:nvSpPr>
        <p:spPr bwMode="auto">
          <a:noFill/>
          <a:ln>
            <a:solidFill>
              <a:srgbClr val="000000"/>
            </a:solidFill>
            <a:miter lim="800000"/>
            <a:headEnd/>
            <a:tailEnd/>
          </a:ln>
        </p:spPr>
      </p:sp>
      <p:sp>
        <p:nvSpPr>
          <p:cNvPr id="43011"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r>
              <a:rPr lang="en-US"/>
              <a:t>Insert a picture that illustrates some part of your country’s economy.</a:t>
            </a:r>
          </a:p>
        </p:txBody>
      </p:sp>
      <p:sp>
        <p:nvSpPr>
          <p:cNvPr id="43012" name="Rectangle 3"/>
          <p:cNvSpPr>
            <a:spLocks noGrp="1"/>
          </p:cNvSpPr>
          <p:nvPr>
            <p:ph type="sldNum" sz="quarter" idx="5"/>
          </p:nvPr>
        </p:nvSpPr>
        <p:spPr bwMode="auto">
          <a:noFill/>
          <a:ln>
            <a:miter lim="800000"/>
            <a:headEnd/>
            <a:tailEnd/>
          </a:ln>
        </p:spPr>
        <p:txBody>
          <a:bodyPr/>
          <a:lstStyle/>
          <a:p>
            <a:fld id="{1E9D8A21-C1B6-B240-971B-A7E4E6920041}" type="slidenum">
              <a:rPr lang="en-US"/>
              <a:pPr/>
              <a:t>158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1"/>
          <p:cNvSpPr>
            <a:spLocks noGrp="1" noRot="1" noChangeAspect="1" noTextEdit="1"/>
          </p:cNvSpPr>
          <p:nvPr>
            <p:ph type="sldImg"/>
          </p:nvPr>
        </p:nvSpPr>
        <p:spPr bwMode="auto">
          <a:noFill/>
          <a:ln>
            <a:solidFill>
              <a:srgbClr val="000000"/>
            </a:solidFill>
            <a:miter lim="800000"/>
            <a:headEnd/>
            <a:tailEnd/>
          </a:ln>
        </p:spPr>
      </p:sp>
      <p:sp>
        <p:nvSpPr>
          <p:cNvPr id="44035"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r>
              <a:rPr lang="en-US"/>
              <a:t>Insert a picture that illustrates some part of your country’s economy.</a:t>
            </a:r>
          </a:p>
        </p:txBody>
      </p:sp>
      <p:sp>
        <p:nvSpPr>
          <p:cNvPr id="44036" name="Rectangle 3"/>
          <p:cNvSpPr>
            <a:spLocks noGrp="1"/>
          </p:cNvSpPr>
          <p:nvPr>
            <p:ph type="sldNum" sz="quarter" idx="5"/>
          </p:nvPr>
        </p:nvSpPr>
        <p:spPr bwMode="auto">
          <a:noFill/>
          <a:ln>
            <a:miter lim="800000"/>
            <a:headEnd/>
            <a:tailEnd/>
          </a:ln>
        </p:spPr>
        <p:txBody>
          <a:bodyPr/>
          <a:lstStyle/>
          <a:p>
            <a:fld id="{64E4C1FF-6DE4-7645-B602-8C9022CD37A2}" type="slidenum">
              <a:rPr lang="en-US"/>
              <a:pPr/>
              <a:t>162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ADB59F2-72E6-D342-B156-EB82793D47D1}" type="slidenum">
              <a:rPr lang="en-US"/>
              <a:pPr eaLnBrk="1" hangingPunct="1"/>
              <a:t>19</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charset="0"/>
              <a:buNone/>
            </a:pPr>
            <a:r>
              <a:rPr lang="en-US" b="1" dirty="0" smtClean="0">
                <a:latin typeface="Verdana" charset="0"/>
              </a:rPr>
              <a:t>Vietnamese </a:t>
            </a:r>
          </a:p>
          <a:p>
            <a:r>
              <a:rPr lang="en-US" dirty="0" smtClean="0">
                <a:latin typeface="Verdana" charset="0"/>
              </a:rPr>
              <a:t>Originally from China, migrated through Red River 3BC</a:t>
            </a:r>
          </a:p>
          <a:p>
            <a:r>
              <a:rPr lang="en-US" dirty="0" smtClean="0">
                <a:latin typeface="Verdana" charset="0"/>
              </a:rPr>
              <a:t>Brought with them their basic economy of wet-rice farming.</a:t>
            </a:r>
          </a:p>
          <a:p>
            <a:pPr>
              <a:buFont typeface="Wingdings" charset="0"/>
              <a:buNone/>
            </a:pPr>
            <a:r>
              <a:rPr lang="en-US" b="1" dirty="0" smtClean="0">
                <a:latin typeface="Verdana" charset="0"/>
              </a:rPr>
              <a:t>Indochinese</a:t>
            </a:r>
          </a:p>
          <a:p>
            <a:endParaRPr lang="en-US" dirty="0"/>
          </a:p>
        </p:txBody>
      </p:sp>
      <p:sp>
        <p:nvSpPr>
          <p:cNvPr id="4" name="Slide Number Placeholder 3"/>
          <p:cNvSpPr>
            <a:spLocks noGrp="1"/>
          </p:cNvSpPr>
          <p:nvPr>
            <p:ph type="sldNum" sz="quarter" idx="10"/>
          </p:nvPr>
        </p:nvSpPr>
        <p:spPr/>
        <p:txBody>
          <a:bodyPr/>
          <a:lstStyle/>
          <a:p>
            <a:fld id="{02871A51-D9CA-D74E-89E6-6020E40696C8}" type="slidenum">
              <a:rPr lang="en-US" smtClean="0"/>
              <a:pPr/>
              <a:t>24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84406628"/>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C6A260-FEBD-114E-ABFD-D6944990407D}" type="slidenum">
              <a:rPr lang="en-US"/>
              <a:pPr/>
              <a:t>25</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21507" name="Rectangle 3"/>
          <p:cNvSpPr>
            <a:spLocks noGrp="1" noChangeArrowheads="1"/>
          </p:cNvSpPr>
          <p:nvPr>
            <p:ph type="body" idx="1"/>
          </p:nvPr>
        </p:nvSpPr>
        <p:spPr/>
        <p:txBody>
          <a:bodyPr/>
          <a:lstStyle/>
          <a:p>
            <a:r>
              <a:rPr lang="en-US"/>
              <a:t>In response to increased Chinese domination, a revolt broke out in A.D. 39, led by Trung Trac, the wife of a Lac lord who had been put to death by the Chinese, and her sister Trung Nhi. The insurrection was put down within two years.The Trung sisters drowned themselves to avoid capture by the Chinese. Still celebrated as heroines by the Vietnamese, the Trung sisters exemplify the relatively high status of women in Vietnamese society as well as the importance to Vietnamese of resistance to foreign rule. </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C0DA81-A0A3-B04F-ADE1-4D121C663804}" type="slidenum">
              <a:rPr lang="en-US"/>
              <a:pPr/>
              <a:t>27</a:t>
            </a:fld>
            <a:endParaRPr lang="en-US"/>
          </a:p>
        </p:txBody>
      </p:sp>
      <p:sp>
        <p:nvSpPr>
          <p:cNvPr id="54274" name="Rectangle 2"/>
          <p:cNvSpPr>
            <a:spLocks noGrp="1" noRot="1" noChangeAspect="1" noChangeArrowheads="1" noTextEdit="1"/>
          </p:cNvSpPr>
          <p:nvPr>
            <p:ph type="sldImg"/>
          </p:nvPr>
        </p:nvSpPr>
        <p:spPr>
          <a:ln/>
          <a:extLs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54275" name="Rectangle 3"/>
          <p:cNvSpPr>
            <a:spLocks noGrp="1" noChangeArrowheads="1"/>
          </p:cNvSpPr>
          <p:nvPr>
            <p:ph type="body" idx="1"/>
          </p:nvPr>
        </p:nvSpPr>
        <p:spPr/>
        <p:txBody>
          <a:bodyPr/>
          <a:lstStyle/>
          <a:p>
            <a:r>
              <a:rPr lang="en-US"/>
              <a:t>Hoi An (Fai Fo) became a thriving port in which Chinese Japanese, Europeans and Southeast Asians traded for silks and metals. The Vietnamese developed plantation crops, especially sugar, for the international markets. There are claims that the Jesuits managed the trade and were responsible for its success.  In any case, teh profits did finance the Nguyen and the march south.</a:t>
            </a:r>
          </a:p>
          <a:p>
            <a:r>
              <a:rPr lang="en-US"/>
              <a:t>It was not until 1907 that quoc ngu was popularized.  Credit goes to Nguyen Van Vinh, a journalist, publisher and translator who in that year began publishing a newspaper in quoc ngu.  In 1918, quoc ngu became the official Vietnamese script replacing Chinese characters.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A9F3BC-A14C-D048-AA44-32874388BD44}" type="slidenum">
              <a:rPr lang="en-US"/>
              <a:pPr/>
              <a:t>41</a:t>
            </a:fld>
            <a:endParaRPr lang="en-US" dirty="0"/>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r>
              <a:rPr lang="en-US" dirty="0"/>
              <a:t>By the end of 1884, there were 16,500 French troops in Vietnam. Resistance to French control, however, continued. A rebellion known as the Can Vuong (Loyalty to the King) movement formed in 1885 around the deposed Emperor Ham Nghi and attracted support from both scholars and peasants. The rebellion was essentially subdued with the capture and exile of Ham Nghi in 1888. Scholar and patriot Phan Dinh Phung continued to lead the resistance until his death in 1895. Although unsuccessful in driving out the French, the Can Vuong movement, with its heroes and patriots, laid important groundwork for future Vietnamese independence movements. </a:t>
            </a:r>
          </a:p>
          <a:p>
            <a:r>
              <a:rPr lang="en-US" dirty="0"/>
              <a:t>Among those who refused was a group of several hundred scholars who became actively involved in the anticolonial movement. The best known among them was Phan Boi Chau, a scholar from Nghe An Province, trained in the Confucian tradition under his father and other local teachers. In 1885 Phan Boi Chau observed at close range the actions of French troops in crushing scholar-gentry resistance to the colonial overlords. For the next decade he devoted himself to his studies and finally passed the regional examination with highest honors in 1905.</a:t>
            </a:r>
          </a:p>
          <a:p>
            <a:r>
              <a:rPr lang="en-US" dirty="0"/>
              <a:t>He founded Viet Nam Quang Phuc Hoi (Vietnam Restoration Society) to replace the Duy Tan Hoi.  In order to gain support and financial backing for the new organization, Phan Boi Chau organized a number of terrorist bombings and assassinations in 1913, to which the French responded harshly. By 1914 the counterrevolutionary government of Yuan Shi-kai was in charge in China, and, by French request, Phan Boi Chau and other Vietnamese exiles in that country were imprisoned. </a:t>
            </a:r>
          </a:p>
          <a:p>
            <a:endParaRPr lang="en-US" dirty="0"/>
          </a:p>
          <a:p>
            <a:endParaRPr lang="en-US" dirty="0"/>
          </a:p>
          <a:p>
            <a:endParaRPr lang="en-US" dirty="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D4CD00E-F44D-2543-82C3-3FBD25343A93}" type="slidenum">
              <a:rPr lang="en-US"/>
              <a:pPr eaLnBrk="1" hangingPunct="1"/>
              <a:t>50</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A1C1D55-2F8A-CC42-BD24-087A986BEA2C}" type="slidenum">
              <a:rPr lang="en-US"/>
              <a:pPr eaLnBrk="1" hangingPunct="1"/>
              <a:t>51</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3E0FFC-6D19-DA4B-B79F-E9D99E18FF29}" type="slidenum">
              <a:rPr lang="en-US"/>
              <a:pPr eaLnBrk="1" hangingPunct="1"/>
              <a:t>55</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3"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11266" name="Rectangle 2" descr="Canvas"/>
          <p:cNvSpPr>
            <a:spLocks noChangeArrowheads="1"/>
          </p:cNvSpPr>
          <p:nvPr/>
        </p:nvSpPr>
        <p:spPr bwMode="white">
          <a:xfrm>
            <a:off x="528638" y="201613"/>
            <a:ext cx="8397875" cy="6467475"/>
          </a:xfrm>
          <a:prstGeom prst="rect">
            <a:avLst/>
          </a:prstGeom>
          <a:blipFill dpi="0" rotWithShape="0">
            <a:blip r:embed="rId2"/>
            <a:srcRect/>
            <a:tile tx="0" ty="0" sx="100000" sy="100000" flip="none" algn="tl"/>
          </a:blip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txBody>
          <a:bodyPr wrap="none" anchor="ctr"/>
          <a:lstStyle/>
          <a:p>
            <a:pPr algn="ctr"/>
            <a:endParaRPr kumimoji="1" lang="en-US"/>
          </a:p>
        </p:txBody>
      </p:sp>
      <p:pic>
        <p:nvPicPr>
          <p:cNvPr id="11267" name="Picture 3" descr="A:\minispir.GIF"/>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ltGray">
          <a:xfrm>
            <a:off x="0" y="50800"/>
            <a:ext cx="1181100" cy="42862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1268" name="Rectangle 4" descr="Canvas"/>
          <p:cNvSpPr>
            <a:spLocks noChangeArrowheads="1"/>
          </p:cNvSpPr>
          <p:nvPr/>
        </p:nvSpPr>
        <p:spPr bwMode="white">
          <a:xfrm>
            <a:off x="596900" y="4130675"/>
            <a:ext cx="1041400" cy="457200"/>
          </a:xfrm>
          <a:prstGeom prst="rect">
            <a:avLst/>
          </a:prstGeom>
          <a:blipFill dpi="0" rotWithShape="0">
            <a:blip r:embed="rId2"/>
            <a:srcRect/>
            <a:tile tx="0" ty="0" sx="100000" sy="100000" flip="none" algn="tl"/>
          </a:blipFill>
          <a:ln>
            <a:noFill/>
          </a:ln>
          <a:effectLst/>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wrap="none" anchor="ctr"/>
          <a:lstStyle/>
          <a:p>
            <a:pPr algn="ctr"/>
            <a:endParaRPr kumimoji="1" lang="en-US"/>
          </a:p>
        </p:txBody>
      </p:sp>
      <p:pic>
        <p:nvPicPr>
          <p:cNvPr id="11269" name="Picture 5" descr="A:\minispir.GIF"/>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39999"/>
          <a:stretch>
            <a:fillRect/>
          </a:stretch>
        </p:blipFill>
        <p:spPr bwMode="ltGray">
          <a:xfrm>
            <a:off x="0" y="4222750"/>
            <a:ext cx="1181100" cy="25717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1270" name="Rectangle 6"/>
          <p:cNvSpPr>
            <a:spLocks noGrp="1" noChangeArrowheads="1"/>
          </p:cNvSpPr>
          <p:nvPr>
            <p:ph type="ctrTitle"/>
          </p:nvPr>
        </p:nvSpPr>
        <p:spPr>
          <a:xfrm>
            <a:off x="914400" y="2057400"/>
            <a:ext cx="7721600" cy="1143000"/>
          </a:xfrm>
        </p:spPr>
        <p:txBody>
          <a:bodyPr/>
          <a:lstStyle>
            <a:lvl1pPr>
              <a:defRPr/>
            </a:lvl1pPr>
          </a:lstStyle>
          <a:p>
            <a:pPr lvl="0"/>
            <a:r>
              <a:rPr lang="en-US" noProof="0" smtClean="0"/>
              <a:t>Click to edit Master title style</a:t>
            </a:r>
          </a:p>
        </p:txBody>
      </p:sp>
      <p:sp>
        <p:nvSpPr>
          <p:cNvPr id="11271" name="Rectangle 7"/>
          <p:cNvSpPr>
            <a:spLocks noGrp="1" noChangeArrowheads="1"/>
          </p:cNvSpPr>
          <p:nvPr>
            <p:ph type="subTitle" idx="1"/>
          </p:nvPr>
        </p:nvSpPr>
        <p:spPr>
          <a:xfrm>
            <a:off x="1625600" y="3886200"/>
            <a:ext cx="6400800" cy="1771650"/>
          </a:xfrm>
        </p:spPr>
        <p:txBody>
          <a:bodyPr/>
          <a:lstStyle>
            <a:lvl1pPr marL="0" indent="0" algn="ctr">
              <a:buFontTx/>
              <a:buNone/>
              <a:defRPr/>
            </a:lvl1pPr>
          </a:lstStyle>
          <a:p>
            <a:pPr lvl="0"/>
            <a:r>
              <a:rPr lang="en-US" noProof="0" smtClean="0"/>
              <a:t>Click to edit Master subtitle style</a:t>
            </a:r>
          </a:p>
        </p:txBody>
      </p:sp>
      <p:sp>
        <p:nvSpPr>
          <p:cNvPr id="11272" name="Rectangle 8"/>
          <p:cNvSpPr>
            <a:spLocks noGrp="1" noChangeArrowheads="1"/>
          </p:cNvSpPr>
          <p:nvPr>
            <p:ph type="dt" sz="quarter" idx="2"/>
          </p:nvPr>
        </p:nvSpPr>
        <p:spPr>
          <a:xfrm>
            <a:off x="1084263" y="6096000"/>
            <a:ext cx="1905000" cy="457200"/>
          </a:xfrm>
        </p:spPr>
        <p:txBody>
          <a:bodyPr/>
          <a:lstStyle>
            <a:lvl1pPr>
              <a:defRPr/>
            </a:lvl1pPr>
          </a:lstStyle>
          <a:p>
            <a:endParaRPr lang="en-US"/>
          </a:p>
        </p:txBody>
      </p:sp>
      <p:sp>
        <p:nvSpPr>
          <p:cNvPr id="11273" name="Rectangle 9"/>
          <p:cNvSpPr>
            <a:spLocks noGrp="1" noChangeArrowheads="1"/>
          </p:cNvSpPr>
          <p:nvPr>
            <p:ph type="ftr" sz="quarter" idx="3"/>
          </p:nvPr>
        </p:nvSpPr>
        <p:spPr>
          <a:xfrm>
            <a:off x="3522663" y="6096000"/>
            <a:ext cx="2895600" cy="457200"/>
          </a:xfrm>
        </p:spPr>
        <p:txBody>
          <a:bodyPr/>
          <a:lstStyle>
            <a:lvl1pPr>
              <a:defRPr/>
            </a:lvl1pPr>
          </a:lstStyle>
          <a:p>
            <a:r>
              <a:rPr lang="en-US" smtClean="0"/>
              <a:t>Kevin R. Sacerdote Fletcher HS  Neptune Beach, FL</a:t>
            </a:r>
            <a:endParaRPr lang="en-US"/>
          </a:p>
        </p:txBody>
      </p:sp>
      <p:sp>
        <p:nvSpPr>
          <p:cNvPr id="11274" name="Rectangle 10"/>
          <p:cNvSpPr>
            <a:spLocks noGrp="1" noChangeArrowheads="1"/>
          </p:cNvSpPr>
          <p:nvPr>
            <p:ph type="sldNum" sz="quarter" idx="4"/>
          </p:nvPr>
        </p:nvSpPr>
        <p:spPr>
          <a:xfrm>
            <a:off x="6951663" y="6096000"/>
            <a:ext cx="1905000" cy="457200"/>
          </a:xfrm>
        </p:spPr>
        <p:txBody>
          <a:bodyPr/>
          <a:lstStyle>
            <a:lvl1pPr>
              <a:defRPr/>
            </a:lvl1pPr>
          </a:lstStyle>
          <a:p>
            <a:fld id="{64778674-B97D-374A-A31D-331303D36AD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6" name="Slide Number Placeholder 5"/>
          <p:cNvSpPr>
            <a:spLocks noGrp="1"/>
          </p:cNvSpPr>
          <p:nvPr>
            <p:ph type="sldNum" sz="quarter" idx="12"/>
          </p:nvPr>
        </p:nvSpPr>
        <p:spPr/>
        <p:txBody>
          <a:bodyPr/>
          <a:lstStyle>
            <a:lvl1pPr>
              <a:defRPr/>
            </a:lvl1pPr>
          </a:lstStyle>
          <a:p>
            <a:fld id="{01F91454-BB14-9F44-9CC3-BBA02E01AB9E}"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4059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81000"/>
            <a:ext cx="55626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6" name="Slide Number Placeholder 5"/>
          <p:cNvSpPr>
            <a:spLocks noGrp="1"/>
          </p:cNvSpPr>
          <p:nvPr>
            <p:ph type="sldNum" sz="quarter" idx="12"/>
          </p:nvPr>
        </p:nvSpPr>
        <p:spPr/>
        <p:txBody>
          <a:bodyPr/>
          <a:lstStyle>
            <a:lvl1pPr>
              <a:defRPr/>
            </a:lvl1pPr>
          </a:lstStyle>
          <a:p>
            <a:fld id="{F1B6183A-EF0F-C04D-B079-C70295348CC4}"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894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7526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53000" y="1752600"/>
            <a:ext cx="3733800" cy="4114800"/>
          </a:xfrm>
        </p:spPr>
        <p:txBody>
          <a:bodyPr/>
          <a:lstStyle/>
          <a:p>
            <a:endParaRPr lang="en-US"/>
          </a:p>
        </p:txBody>
      </p:sp>
      <p:sp>
        <p:nvSpPr>
          <p:cNvPr id="5" name="Date Placeholder 4"/>
          <p:cNvSpPr>
            <a:spLocks noGrp="1"/>
          </p:cNvSpPr>
          <p:nvPr>
            <p:ph type="dt" sz="half" idx="10"/>
          </p:nvPr>
        </p:nvSpPr>
        <p:spPr>
          <a:xfrm>
            <a:off x="1014413" y="6107113"/>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452813" y="6107113"/>
            <a:ext cx="2895600" cy="457200"/>
          </a:xfrm>
        </p:spPr>
        <p:txBody>
          <a:bodyPr/>
          <a:lstStyle>
            <a:lvl1pPr>
              <a:defRPr/>
            </a:lvl1pPr>
          </a:lstStyle>
          <a:p>
            <a:r>
              <a:rPr lang="en-US" smtClean="0"/>
              <a:t>Kevin R. Sacerdote Fletcher HS  Neptune Beach, FL</a:t>
            </a:r>
            <a:endParaRPr lang="en-US"/>
          </a:p>
        </p:txBody>
      </p:sp>
      <p:sp>
        <p:nvSpPr>
          <p:cNvPr id="7" name="Slide Number Placeholder 6"/>
          <p:cNvSpPr>
            <a:spLocks noGrp="1"/>
          </p:cNvSpPr>
          <p:nvPr>
            <p:ph type="sldNum" sz="quarter" idx="12"/>
          </p:nvPr>
        </p:nvSpPr>
        <p:spPr>
          <a:xfrm>
            <a:off x="6881813" y="6107113"/>
            <a:ext cx="1905000" cy="457200"/>
          </a:xfrm>
        </p:spPr>
        <p:txBody>
          <a:bodyPr/>
          <a:lstStyle>
            <a:lvl1pPr>
              <a:defRPr/>
            </a:lvl1pPr>
          </a:lstStyle>
          <a:p>
            <a:fld id="{44B702BF-95D5-A748-8793-1BFED70B6105}"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17853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066800" y="1752600"/>
            <a:ext cx="3733800" cy="4114800"/>
          </a:xfrm>
        </p:spPr>
        <p:txBody>
          <a:bodyPr/>
          <a:lstStyle/>
          <a:p>
            <a:endParaRPr lang="en-US"/>
          </a:p>
        </p:txBody>
      </p:sp>
      <p:sp>
        <p:nvSpPr>
          <p:cNvPr id="4" name="Text Placeholder 3"/>
          <p:cNvSpPr>
            <a:spLocks noGrp="1"/>
          </p:cNvSpPr>
          <p:nvPr>
            <p:ph type="body" sz="half" idx="2"/>
          </p:nvPr>
        </p:nvSpPr>
        <p:spPr>
          <a:xfrm>
            <a:off x="4953000" y="17526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014413" y="6107113"/>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452813" y="6107113"/>
            <a:ext cx="2895600" cy="457200"/>
          </a:xfrm>
        </p:spPr>
        <p:txBody>
          <a:bodyPr/>
          <a:lstStyle>
            <a:lvl1pPr>
              <a:defRPr/>
            </a:lvl1pPr>
          </a:lstStyle>
          <a:p>
            <a:r>
              <a:rPr lang="en-US" smtClean="0"/>
              <a:t>Kevin R. Sacerdote Fletcher HS  Neptune Beach, FL</a:t>
            </a:r>
            <a:endParaRPr lang="en-US"/>
          </a:p>
        </p:txBody>
      </p:sp>
      <p:sp>
        <p:nvSpPr>
          <p:cNvPr id="7" name="Slide Number Placeholder 6"/>
          <p:cNvSpPr>
            <a:spLocks noGrp="1"/>
          </p:cNvSpPr>
          <p:nvPr>
            <p:ph type="sldNum" sz="quarter" idx="12"/>
          </p:nvPr>
        </p:nvSpPr>
        <p:spPr>
          <a:xfrm>
            <a:off x="6881813" y="6107113"/>
            <a:ext cx="1905000" cy="457200"/>
          </a:xfrm>
        </p:spPr>
        <p:txBody>
          <a:bodyPr/>
          <a:lstStyle>
            <a:lvl1pPr>
              <a:defRPr/>
            </a:lvl1pPr>
          </a:lstStyle>
          <a:p>
            <a:fld id="{7627AD16-9472-BD41-9695-3E61E57DF61D}"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33394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smtClean="0"/>
            </a:lvl1pPr>
          </a:lstStyle>
          <a:p>
            <a:fld id="{B5A4AC67-EBFF-6640-A6BD-CC78A525142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6" name="Slide Number Placeholder 5"/>
          <p:cNvSpPr>
            <a:spLocks noGrp="1"/>
          </p:cNvSpPr>
          <p:nvPr>
            <p:ph type="sldNum" sz="quarter" idx="12"/>
          </p:nvPr>
        </p:nvSpPr>
        <p:spPr/>
        <p:txBody>
          <a:bodyPr/>
          <a:lstStyle>
            <a:lvl1pPr>
              <a:defRPr/>
            </a:lvl1pPr>
          </a:lstStyle>
          <a:p>
            <a:fld id="{30FF748F-08EE-B144-AB4A-9A98C5C7EAB8}"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5838013"/>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6" name="Slide Number Placeholder 5"/>
          <p:cNvSpPr>
            <a:spLocks noGrp="1"/>
          </p:cNvSpPr>
          <p:nvPr>
            <p:ph type="sldNum" sz="quarter" idx="12"/>
          </p:nvPr>
        </p:nvSpPr>
        <p:spPr/>
        <p:txBody>
          <a:bodyPr/>
          <a:lstStyle>
            <a:lvl1pPr>
              <a:defRPr/>
            </a:lvl1pPr>
          </a:lstStyle>
          <a:p>
            <a:fld id="{714F09DD-0AA4-BF4F-AD3C-42F65C488492}"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83157098"/>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3733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53000" y="1752600"/>
            <a:ext cx="3733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7" name="Slide Number Placeholder 6"/>
          <p:cNvSpPr>
            <a:spLocks noGrp="1"/>
          </p:cNvSpPr>
          <p:nvPr>
            <p:ph type="sldNum" sz="quarter" idx="12"/>
          </p:nvPr>
        </p:nvSpPr>
        <p:spPr/>
        <p:txBody>
          <a:bodyPr/>
          <a:lstStyle>
            <a:lvl1pPr>
              <a:defRPr/>
            </a:lvl1pPr>
          </a:lstStyle>
          <a:p>
            <a:fld id="{98C14DB7-7F4B-3E4B-8809-BA7923ACC5F3}"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9902178"/>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9" name="Slide Number Placeholder 8"/>
          <p:cNvSpPr>
            <a:spLocks noGrp="1"/>
          </p:cNvSpPr>
          <p:nvPr>
            <p:ph type="sldNum" sz="quarter" idx="12"/>
          </p:nvPr>
        </p:nvSpPr>
        <p:spPr/>
        <p:txBody>
          <a:bodyPr/>
          <a:lstStyle>
            <a:lvl1pPr>
              <a:defRPr/>
            </a:lvl1pPr>
          </a:lstStyle>
          <a:p>
            <a:fld id="{2081C1A8-3DF7-BC48-A8E1-A7053B389960}"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86278632"/>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5" name="Slide Number Placeholder 4"/>
          <p:cNvSpPr>
            <a:spLocks noGrp="1"/>
          </p:cNvSpPr>
          <p:nvPr>
            <p:ph type="sldNum" sz="quarter" idx="12"/>
          </p:nvPr>
        </p:nvSpPr>
        <p:spPr/>
        <p:txBody>
          <a:bodyPr/>
          <a:lstStyle>
            <a:lvl1pPr>
              <a:defRPr/>
            </a:lvl1pPr>
          </a:lstStyle>
          <a:p>
            <a:fld id="{4D9B62E6-2384-6242-BB95-0AF7A3CD2D52}"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93510932"/>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4" name="Slide Number Placeholder 3"/>
          <p:cNvSpPr>
            <a:spLocks noGrp="1"/>
          </p:cNvSpPr>
          <p:nvPr>
            <p:ph type="sldNum" sz="quarter" idx="12"/>
          </p:nvPr>
        </p:nvSpPr>
        <p:spPr/>
        <p:txBody>
          <a:bodyPr/>
          <a:lstStyle>
            <a:lvl1pPr>
              <a:defRPr/>
            </a:lvl1pPr>
          </a:lstStyle>
          <a:p>
            <a:fld id="{0117DCC6-7BFF-7F46-9E88-2D56F2DFEB22}"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34378164"/>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7" name="Slide Number Placeholder 6"/>
          <p:cNvSpPr>
            <a:spLocks noGrp="1"/>
          </p:cNvSpPr>
          <p:nvPr>
            <p:ph type="sldNum" sz="quarter" idx="12"/>
          </p:nvPr>
        </p:nvSpPr>
        <p:spPr/>
        <p:txBody>
          <a:bodyPr/>
          <a:lstStyle>
            <a:lvl1pPr>
              <a:defRPr/>
            </a:lvl1pPr>
          </a:lstStyle>
          <a:p>
            <a:fld id="{FC10FAC7-CA21-CF4B-84D7-B56F9285ABB5}"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27940724"/>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Kevin R. Sacerdote Fletcher HS  Neptune Beach, FL</a:t>
            </a:r>
            <a:endParaRPr lang="en-US"/>
          </a:p>
        </p:txBody>
      </p:sp>
      <p:sp>
        <p:nvSpPr>
          <p:cNvPr id="7" name="Slide Number Placeholder 6"/>
          <p:cNvSpPr>
            <a:spLocks noGrp="1"/>
          </p:cNvSpPr>
          <p:nvPr>
            <p:ph type="sldNum" sz="quarter" idx="12"/>
          </p:nvPr>
        </p:nvSpPr>
        <p:spPr/>
        <p:txBody>
          <a:bodyPr/>
          <a:lstStyle>
            <a:lvl1pPr>
              <a:defRPr/>
            </a:lvl1pPr>
          </a:lstStyle>
          <a:p>
            <a:fld id="{5C653FB2-514E-AE4F-A4A4-41DA66F2A159}"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01177737"/>
      </p:ext>
    </p:extLst>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image" Target="../media/image1.png"/><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theme" Target="../theme/theme1.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bwMode="ltGray">
      <p:bgPr>
        <a:solidFill>
          <a:srgbClr val="906D58"/>
        </a:solidFill>
        <a:effectLst>
          <a:outerShdw blurRad="63500" dist="107763" dir="2700000" algn="ctr" rotWithShape="0">
            <a:srgbClr val="000000">
              <a:alpha val="74998"/>
            </a:srgbClr>
          </a:outerShdw>
        </a:effectLst>
      </p:bgPr>
    </p:bg>
    <p:spTree>
      <p:nvGrpSpPr>
        <p:cNvPr id="1" name=""/>
        <p:cNvGrpSpPr/>
        <p:nvPr/>
      </p:nvGrpSpPr>
      <p:grpSpPr>
        <a:xfrm>
          <a:off x="0" y="0"/>
          <a:ext cx="0" cy="0"/>
          <a:chOff x="0" y="0"/>
          <a:chExt cx="0" cy="0"/>
        </a:xfrm>
      </p:grpSpPr>
      <p:sp>
        <p:nvSpPr>
          <p:cNvPr id="10242" name="Rectangle 1026"/>
          <p:cNvSpPr>
            <a:spLocks noChangeArrowheads="1"/>
          </p:cNvSpPr>
          <p:nvPr/>
        </p:nvSpPr>
        <p:spPr bwMode="ltGray">
          <a:xfrm>
            <a:off x="609600" y="228600"/>
            <a:ext cx="8239125" cy="6391275"/>
          </a:xfrm>
          <a:prstGeom prst="rect">
            <a:avLst/>
          </a:prstGeom>
          <a:solidFill>
            <a:srgbClr val="EDE7E3"/>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txBody>
          <a:bodyPr wrap="none" anchor="ctr"/>
          <a:lstStyle/>
          <a:p>
            <a:pPr algn="ctr"/>
            <a:endParaRPr kumimoji="1" lang="en-US"/>
          </a:p>
        </p:txBody>
      </p:sp>
      <p:sp>
        <p:nvSpPr>
          <p:cNvPr id="10243" name="Line 1027"/>
          <p:cNvSpPr>
            <a:spLocks noChangeShapeType="1"/>
          </p:cNvSpPr>
          <p:nvPr/>
        </p:nvSpPr>
        <p:spPr bwMode="ltGray">
          <a:xfrm>
            <a:off x="1016000" y="1600200"/>
            <a:ext cx="7670800" cy="0"/>
          </a:xfrm>
          <a:prstGeom prst="line">
            <a:avLst/>
          </a:prstGeom>
          <a:noFill/>
          <a:ln w="3175">
            <a:solidFill>
              <a:schemeClr val="bg2"/>
            </a:solidFill>
            <a:round/>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Lst>
        </p:spPr>
        <p:txBody>
          <a:bodyPr wrap="none" anchor="ctr"/>
          <a:lstStyle/>
          <a:p>
            <a:endParaRPr lang="en-US"/>
          </a:p>
        </p:txBody>
      </p:sp>
      <p:pic>
        <p:nvPicPr>
          <p:cNvPr id="10244" name="Picture 1028" descr="A:\minispir.GIF"/>
          <p:cNvPicPr>
            <a:picLocks noChangeAspect="1" noChangeArrowheads="1"/>
          </p:cNvPicPr>
          <p:nvPr/>
        </p:nvPicPr>
        <p:blipFill>
          <a:blip r:embed="rId1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b="5333"/>
          <a:stretch>
            <a:fillRect/>
          </a:stretch>
        </p:blipFill>
        <p:spPr bwMode="ltGray">
          <a:xfrm>
            <a:off x="0" y="50800"/>
            <a:ext cx="1181100" cy="40576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245" name="Picture 1029" descr="A:\minispir.GIF"/>
          <p:cNvPicPr>
            <a:picLocks noChangeAspect="1" noChangeArrowheads="1"/>
          </p:cNvPicPr>
          <p:nvPr/>
        </p:nvPicPr>
        <p:blipFill>
          <a:blip r:embed="rId1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39999"/>
          <a:stretch>
            <a:fillRect/>
          </a:stretch>
        </p:blipFill>
        <p:spPr bwMode="ltGray">
          <a:xfrm>
            <a:off x="0" y="4222750"/>
            <a:ext cx="1181100" cy="25717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0246" name="Rectangle 1030"/>
          <p:cNvSpPr>
            <a:spLocks noGrp="1" noChangeArrowheads="1"/>
          </p:cNvSpPr>
          <p:nvPr>
            <p:ph type="title"/>
          </p:nvPr>
        </p:nvSpPr>
        <p:spPr bwMode="auto">
          <a:xfrm>
            <a:off x="1066800" y="381000"/>
            <a:ext cx="7620000" cy="11430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47" name="Rectangle 1031"/>
          <p:cNvSpPr>
            <a:spLocks noGrp="1" noChangeArrowheads="1"/>
          </p:cNvSpPr>
          <p:nvPr>
            <p:ph type="body" idx="1"/>
          </p:nvPr>
        </p:nvSpPr>
        <p:spPr bwMode="auto">
          <a:xfrm>
            <a:off x="1066800" y="1752600"/>
            <a:ext cx="7620000" cy="41148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48" name="Rectangle 1032"/>
          <p:cNvSpPr>
            <a:spLocks noGrp="1" noChangeArrowheads="1"/>
          </p:cNvSpPr>
          <p:nvPr>
            <p:ph type="dt" sz="half" idx="2"/>
          </p:nvPr>
        </p:nvSpPr>
        <p:spPr bwMode="auto">
          <a:xfrm>
            <a:off x="1014413" y="6107113"/>
            <a:ext cx="19050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49" name="Rectangle 1033"/>
          <p:cNvSpPr>
            <a:spLocks noGrp="1" noChangeArrowheads="1"/>
          </p:cNvSpPr>
          <p:nvPr>
            <p:ph type="ftr" sz="quarter" idx="3"/>
          </p:nvPr>
        </p:nvSpPr>
        <p:spPr bwMode="auto">
          <a:xfrm>
            <a:off x="3452813" y="6107113"/>
            <a:ext cx="28956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lvl1pPr algn="ctr">
              <a:defRPr sz="1400"/>
            </a:lvl1pPr>
          </a:lstStyle>
          <a:p>
            <a:r>
              <a:rPr lang="en-US" smtClean="0"/>
              <a:t>Kevin R. Sacerdote Fletcher HS  Neptune Beach, FL</a:t>
            </a:r>
            <a:endParaRPr lang="en-US"/>
          </a:p>
        </p:txBody>
      </p:sp>
      <p:sp>
        <p:nvSpPr>
          <p:cNvPr id="10250" name="Rectangle 1034"/>
          <p:cNvSpPr>
            <a:spLocks noGrp="1" noChangeArrowheads="1"/>
          </p:cNvSpPr>
          <p:nvPr>
            <p:ph type="sldNum" sz="quarter" idx="4"/>
          </p:nvPr>
        </p:nvSpPr>
        <p:spPr bwMode="auto">
          <a:xfrm>
            <a:off x="6881813" y="6107113"/>
            <a:ext cx="1905000"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lvl1pPr algn="r">
              <a:defRPr sz="1400"/>
            </a:lvl1pPr>
          </a:lstStyle>
          <a:p>
            <a:fld id="{79094029-B769-1F4F-A570-80DD9B5CED8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200" algn="ctr" rtl="0" fontAlgn="base">
        <a:spcBef>
          <a:spcPct val="0"/>
        </a:spcBef>
        <a:spcAft>
          <a:spcPct val="0"/>
        </a:spcAft>
        <a:defRPr sz="4400">
          <a:solidFill>
            <a:schemeClr val="tx2"/>
          </a:solidFill>
          <a:latin typeface="Times New Roman" charset="0"/>
          <a:ea typeface="ＭＳ Ｐゴシック" charset="0"/>
        </a:defRPr>
      </a:lvl6pPr>
      <a:lvl7pPr marL="914400" algn="ctr" rtl="0" fontAlgn="base">
        <a:spcBef>
          <a:spcPct val="0"/>
        </a:spcBef>
        <a:spcAft>
          <a:spcPct val="0"/>
        </a:spcAft>
        <a:defRPr sz="4400">
          <a:solidFill>
            <a:schemeClr val="tx2"/>
          </a:solidFill>
          <a:latin typeface="Times New Roman" charset="0"/>
          <a:ea typeface="ＭＳ Ｐゴシック" charset="0"/>
        </a:defRPr>
      </a:lvl7pPr>
      <a:lvl8pPr marL="1371600" algn="ctr" rtl="0" fontAlgn="base">
        <a:spcBef>
          <a:spcPct val="0"/>
        </a:spcBef>
        <a:spcAft>
          <a:spcPct val="0"/>
        </a:spcAft>
        <a:defRPr sz="4400">
          <a:solidFill>
            <a:schemeClr val="tx2"/>
          </a:solidFill>
          <a:latin typeface="Times New Roman" charset="0"/>
          <a:ea typeface="ＭＳ Ｐゴシック" charset="0"/>
        </a:defRPr>
      </a:lvl8pPr>
      <a:lvl9pPr marL="1828800" algn="ctr" rtl="0" fontAlgn="base">
        <a:spcBef>
          <a:spcPct val="0"/>
        </a:spcBef>
        <a:spcAft>
          <a:spcPct val="0"/>
        </a:spcAft>
        <a:defRPr sz="4400">
          <a:solidFill>
            <a:schemeClr val="tx2"/>
          </a:solidFill>
          <a:latin typeface="Times New Roman"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0.jpeg"/><Relationship Id="rId3" Type="http://schemas.openxmlformats.org/officeDocument/2006/relationships/image" Target="../media/image31.jpe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slide" Target="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hyperlink" Target="http://faculty.smu.edu/dsimon/Change-Viet.html" TargetMode="Externa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6" Type="http://schemas.openxmlformats.org/officeDocument/2006/relationships/image" Target="../media/image37.jpe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34.png"/><Relationship Id="rId3" Type="http://schemas.openxmlformats.org/officeDocument/2006/relationships/image" Target="../media/image35.jpeg"/><Relationship Id="rId5" Type="http://schemas.openxmlformats.org/officeDocument/2006/relationships/hyperlink" Target="http://www.vwip.org/images/ground/you-vc.jpg" TargetMode="External"/></Relationships>
</file>

<file path=ppt/slides/_rels/slide1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Gulf%20of%20Tonkin.mp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slide" Target="slide177.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42.gif"/><Relationship Id="rId3" Type="http://schemas.openxmlformats.org/officeDocument/2006/relationships/slide" Target="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43.jpe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44.jpeg"/><Relationship Id="rId3" Type="http://schemas.openxmlformats.org/officeDocument/2006/relationships/image" Target="../media/image45.jpe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46.jpeg"/><Relationship Id="rId3" Type="http://schemas.openxmlformats.org/officeDocument/2006/relationships/image" Target="../media/image47.jpe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48.jpe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18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18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62.png"/><Relationship Id="rId3" Type="http://schemas.openxmlformats.org/officeDocument/2006/relationships/image" Target="../media/image63.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18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190.xml.rels><?xml version="1.0" encoding="UTF-8" standalone="yes"?>
<Relationships xmlns="http://schemas.openxmlformats.org/package/2006/relationships"><Relationship Id="rId2" Type="http://schemas.openxmlformats.org/officeDocument/2006/relationships/image" Target="../media/image66.png"/><Relationship Id="rId3" Type="http://schemas.openxmlformats.org/officeDocument/2006/relationships/image" Target="../media/image67.png"/><Relationship Id="rId1" Type="http://schemas.openxmlformats.org/officeDocument/2006/relationships/slideLayout" Target="../slideLayouts/slideLayout12.xml"/></Relationships>
</file>

<file path=ppt/slides/_rels/slide19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19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19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4" Type="http://schemas.openxmlformats.org/officeDocument/2006/relationships/image" Target="../media/image74.jpeg"/><Relationship Id="rId1" Type="http://schemas.openxmlformats.org/officeDocument/2006/relationships/slideLayout" Target="../slideLayouts/slideLayout7.xml"/><Relationship Id="rId2" Type="http://schemas.openxmlformats.org/officeDocument/2006/relationships/image" Target="../media/image72.jpeg"/><Relationship Id="rId3" Type="http://schemas.openxmlformats.org/officeDocument/2006/relationships/image" Target="../media/image7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20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4" Type="http://schemas.openxmlformats.org/officeDocument/2006/relationships/hyperlink" Target="http://www.pbs.org/wgbh/amex/vietnam/whos/index.html" TargetMode="External"/><Relationship Id="rId5" Type="http://schemas.openxmlformats.org/officeDocument/2006/relationships/hyperlink" Target="http://www.spartacus.schoolnet.co.uk/VNngo.htm" TargetMode="External"/><Relationship Id="rId7" Type="http://schemas.openxmlformats.org/officeDocument/2006/relationships/hyperlink" Target="http://www.google.com/imghp?hl=en&amp;tab=wi&amp;ie=UTF-8&amp;oe=UTF-8&amp;q" TargetMode="External"/><Relationship Id="rId1" Type="http://schemas.openxmlformats.org/officeDocument/2006/relationships/slideLayout" Target="../slideLayouts/slideLayout2.xml"/><Relationship Id="rId2" Type="http://schemas.openxmlformats.org/officeDocument/2006/relationships/hyperlink" Target="http://www.thehistorychannel.co.uk/classroom/gcse/viet.htm" TargetMode="External"/><Relationship Id="rId3" Type="http://schemas.openxmlformats.org/officeDocument/2006/relationships/hyperlink" Target="http://vets.appliedphysics.swri.edu/vn101/vnfaq.htm" TargetMode="External"/><Relationship Id="rId6" Type="http://schemas.openxmlformats.org/officeDocument/2006/relationships/hyperlink" Target="http://faculty.smu.edu/dsimon/Change-Viet.htm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0.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11.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4.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image" Target="../media/image20.jpeg"/><Relationship Id="rId3" Type="http://schemas.openxmlformats.org/officeDocument/2006/relationships/image" Target="../media/image21.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slide" Target="slide9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 Target="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838200" y="381000"/>
            <a:ext cx="7772400" cy="1143000"/>
          </a:xfrm>
        </p:spPr>
        <p:txBody>
          <a:bodyPr/>
          <a:lstStyle/>
          <a:p>
            <a:r>
              <a:rPr lang="en-US" dirty="0"/>
              <a:t>The Vietnam </a:t>
            </a:r>
            <a:r>
              <a:rPr lang="en-US" dirty="0" smtClean="0"/>
              <a:t>Wars</a:t>
            </a:r>
            <a:br>
              <a:rPr lang="en-US" dirty="0" smtClean="0"/>
            </a:br>
            <a:r>
              <a:rPr lang="en-US" dirty="0" smtClean="0"/>
              <a:t>1945-1990</a:t>
            </a:r>
            <a:endParaRPr lang="en-US" dirty="0"/>
          </a:p>
        </p:txBody>
      </p:sp>
      <p:sp>
        <p:nvSpPr>
          <p:cNvPr id="4099" name="Rectangle 3"/>
          <p:cNvSpPr>
            <a:spLocks noGrp="1" noChangeArrowheads="1"/>
          </p:cNvSpPr>
          <p:nvPr>
            <p:ph type="subTitle" idx="1"/>
          </p:nvPr>
        </p:nvSpPr>
        <p:spPr>
          <a:xfrm>
            <a:off x="1295400" y="5105400"/>
            <a:ext cx="6400800" cy="1295400"/>
          </a:xfrm>
        </p:spPr>
        <p:txBody>
          <a:bodyPr/>
          <a:lstStyle/>
          <a:p>
            <a:r>
              <a:rPr lang="en-US" sz="2000" dirty="0" smtClean="0"/>
              <a:t>Heavily modified by Kevin R. </a:t>
            </a:r>
            <a:r>
              <a:rPr lang="en-US" sz="2000" dirty="0" err="1" smtClean="0"/>
              <a:t>Sacerdote</a:t>
            </a:r>
            <a:r>
              <a:rPr lang="en-US" sz="2000" dirty="0" smtClean="0"/>
              <a:t> of Fletcher HS, </a:t>
            </a:r>
          </a:p>
          <a:p>
            <a:r>
              <a:rPr lang="en-US" sz="2000" dirty="0" smtClean="0"/>
              <a:t>Neptune Beach, FL. </a:t>
            </a:r>
          </a:p>
          <a:p>
            <a:r>
              <a:rPr lang="en-US" sz="2000" dirty="0" smtClean="0"/>
              <a:t>Where I had original sources to work with I noted when I knew the source.</a:t>
            </a:r>
            <a:endParaRPr lang="en-US" sz="2000" dirty="0"/>
          </a:p>
        </p:txBody>
      </p:sp>
      <p:pic>
        <p:nvPicPr>
          <p:cNvPr id="4102" name="Picture 6" descr="http://www.kestan.com/dcstock/monuments/IMG_0522%20Vietnam%20War%20Memorial,%20statue%20(good).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590800" y="2057400"/>
            <a:ext cx="4038600" cy="2706688"/>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4104" name="AutoShape 8" descr="http://www.city-journal.org/assets/images/12_2_07.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4106" name="AutoShape 10" descr="http://www.city-journal.org/assets/images/12_2_07.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4108" name="AutoShape 12" descr="http://www.city-journal.org/assets/images/12_2_07.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4110" name="AutoShape 14" descr="http://www.city-journal.org/assets/images/12_2_07.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4112" name="AutoShape 16" descr="http://www.cnn.com/SPECIALS/2000/vietnam/story/vietnam.today/vietnam.war.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Tree>
  </p:cSld>
  <p:clrMapOvr>
    <a:masterClrMapping/>
  </p:clrMapOvr>
  <p:transition spd="med">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p:txBody>
          <a:bodyPr/>
          <a:lstStyle/>
          <a:p>
            <a:r>
              <a:rPr lang="en-US" sz="3200"/>
              <a:t>8.  How best would you describe the climate and geography of Vietnam?</a:t>
            </a:r>
          </a:p>
        </p:txBody>
      </p:sp>
      <p:sp>
        <p:nvSpPr>
          <p:cNvPr id="20483" name="Rectangle 1027"/>
          <p:cNvSpPr>
            <a:spLocks noGrp="1" noChangeArrowheads="1"/>
          </p:cNvSpPr>
          <p:nvPr>
            <p:ph type="body" idx="1"/>
          </p:nvPr>
        </p:nvSpPr>
        <p:spPr>
          <a:xfrm>
            <a:off x="1143000" y="2133600"/>
            <a:ext cx="7620000" cy="4114800"/>
          </a:xfrm>
        </p:spPr>
        <p:txBody>
          <a:bodyPr/>
          <a:lstStyle/>
          <a:p>
            <a:pPr marL="609600" indent="-609600">
              <a:buFontTx/>
              <a:buAutoNum type="alphaUcPeriod"/>
            </a:pPr>
            <a:r>
              <a:rPr lang="en-US"/>
              <a:t>Cold, dry and flat</a:t>
            </a:r>
          </a:p>
          <a:p>
            <a:pPr marL="609600" indent="-609600">
              <a:buFontTx/>
              <a:buAutoNum type="alphaUcPeriod"/>
            </a:pPr>
            <a:r>
              <a:rPr lang="en-US"/>
              <a:t>Dry, barren and desert like</a:t>
            </a:r>
          </a:p>
          <a:p>
            <a:pPr marL="609600" indent="-609600">
              <a:buFontTx/>
              <a:buAutoNum type="alphaUcPeriod"/>
            </a:pPr>
            <a:r>
              <a:rPr lang="en-US"/>
              <a:t>Wet, humid and mountainous</a:t>
            </a:r>
          </a:p>
          <a:p>
            <a:pPr marL="609600" indent="-609600">
              <a:buFontTx/>
              <a:buNone/>
            </a:pPr>
            <a:endParaRPr lang="en-US"/>
          </a:p>
          <a:p>
            <a:pPr marL="609600" indent="-609600">
              <a:buFontTx/>
              <a:buAutoNum type="alphaUcPeriod"/>
            </a:pPr>
            <a:endParaRPr 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Second Indochinese War</a:t>
            </a:r>
            <a:endParaRPr lang="en-US" dirty="0"/>
          </a:p>
        </p:txBody>
      </p:sp>
      <p:sp>
        <p:nvSpPr>
          <p:cNvPr id="3" name="Subtitle 2"/>
          <p:cNvSpPr>
            <a:spLocks noGrp="1"/>
          </p:cNvSpPr>
          <p:nvPr>
            <p:ph type="subTitle" idx="1"/>
          </p:nvPr>
        </p:nvSpPr>
        <p:spPr/>
        <p:txBody>
          <a:bodyPr/>
          <a:lstStyle/>
          <a:p>
            <a:r>
              <a:rPr lang="en-US" dirty="0" smtClean="0"/>
              <a:t>Stages</a:t>
            </a:r>
            <a:endParaRPr lang="en-US" dirty="0"/>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Ngo </a:t>
            </a:r>
            <a:r>
              <a:rPr lang="en-US" dirty="0" err="1" smtClean="0"/>
              <a:t>Dinh</a:t>
            </a:r>
            <a:r>
              <a:rPr lang="en-US" dirty="0" smtClean="0"/>
              <a:t> Diem:  Early 1950s</a:t>
            </a:r>
            <a:endParaRPr lang="en-US" dirty="0"/>
          </a:p>
        </p:txBody>
      </p:sp>
      <p:sp>
        <p:nvSpPr>
          <p:cNvPr id="3" name="Content Placeholder 2"/>
          <p:cNvSpPr>
            <a:spLocks noGrp="1"/>
          </p:cNvSpPr>
          <p:nvPr>
            <p:ph idx="1"/>
          </p:nvPr>
        </p:nvSpPr>
        <p:spPr/>
        <p:txBody>
          <a:bodyPr/>
          <a:lstStyle/>
          <a:p>
            <a:r>
              <a:rPr lang="en-US" b="1" i="1" dirty="0" smtClean="0"/>
              <a:t>Ngo </a:t>
            </a:r>
            <a:r>
              <a:rPr lang="en-US" b="1" i="1" dirty="0" err="1" smtClean="0"/>
              <a:t>Dinh</a:t>
            </a:r>
            <a:r>
              <a:rPr lang="en-US" b="1" i="1" dirty="0" smtClean="0"/>
              <a:t> Diem </a:t>
            </a:r>
            <a:r>
              <a:rPr lang="en-US" dirty="0" smtClean="0"/>
              <a:t>goes to the Vatican</a:t>
            </a:r>
          </a:p>
          <a:p>
            <a:r>
              <a:rPr lang="en-US" dirty="0" smtClean="0"/>
              <a:t>Goes to Lakewood, NJ for 2 years (</a:t>
            </a:r>
            <a:r>
              <a:rPr lang="en-US" dirty="0" err="1" smtClean="0"/>
              <a:t>Maryknoll</a:t>
            </a:r>
            <a:r>
              <a:rPr lang="en-US" dirty="0" smtClean="0"/>
              <a:t> Seminary)</a:t>
            </a:r>
          </a:p>
          <a:p>
            <a:r>
              <a:rPr lang="en-US" dirty="0" smtClean="0"/>
              <a:t>Leaves USA for a Benedictine Monastery in Belgium (1953)</a:t>
            </a:r>
          </a:p>
          <a:p>
            <a:r>
              <a:rPr lang="en-US" dirty="0" smtClean="0"/>
              <a:t>He also met with leading Catholics in the USA</a:t>
            </a:r>
          </a:p>
          <a:p>
            <a:r>
              <a:rPr lang="en-US" dirty="0" smtClean="0"/>
              <a:t>June 18, 1954 </a:t>
            </a:r>
            <a:r>
              <a:rPr lang="en-US" dirty="0" err="1" smtClean="0"/>
              <a:t>Bao</a:t>
            </a:r>
            <a:r>
              <a:rPr lang="en-US" dirty="0" smtClean="0"/>
              <a:t> Dai names him Prime Minister</a:t>
            </a:r>
            <a:endParaRPr lang="en-US" dirty="0"/>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838200"/>
          </a:xfrm>
        </p:spPr>
        <p:txBody>
          <a:bodyPr/>
          <a:lstStyle/>
          <a:p>
            <a:r>
              <a:rPr lang="en-US" dirty="0" smtClean="0"/>
              <a:t>Ngo </a:t>
            </a:r>
            <a:r>
              <a:rPr lang="en-US" dirty="0" err="1" smtClean="0"/>
              <a:t>Dinh</a:t>
            </a:r>
            <a:r>
              <a:rPr lang="en-US" dirty="0" smtClean="0"/>
              <a:t> Diem 1954</a:t>
            </a:r>
            <a:endParaRPr lang="en-US" dirty="0"/>
          </a:p>
        </p:txBody>
      </p:sp>
      <p:sp>
        <p:nvSpPr>
          <p:cNvPr id="3" name="Content Placeholder 2"/>
          <p:cNvSpPr>
            <a:spLocks noGrp="1"/>
          </p:cNvSpPr>
          <p:nvPr>
            <p:ph idx="1"/>
          </p:nvPr>
        </p:nvSpPr>
        <p:spPr>
          <a:xfrm>
            <a:off x="914400" y="1447800"/>
            <a:ext cx="7924800" cy="4419600"/>
          </a:xfrm>
        </p:spPr>
        <p:txBody>
          <a:bodyPr/>
          <a:lstStyle/>
          <a:p>
            <a:r>
              <a:rPr lang="en-US" dirty="0" smtClean="0"/>
              <a:t>When the Geneva conference took place in 1954, </a:t>
            </a:r>
            <a:r>
              <a:rPr lang="en-US" b="1" dirty="0" smtClean="0"/>
              <a:t>the United States delegation proposed Diem's name as the new ruler of South Vietnam</a:t>
            </a:r>
            <a:r>
              <a:rPr lang="en-US" dirty="0" smtClean="0"/>
              <a:t> </a:t>
            </a:r>
          </a:p>
          <a:p>
            <a:r>
              <a:rPr lang="en-US" dirty="0" smtClean="0"/>
              <a:t>The </a:t>
            </a:r>
            <a:r>
              <a:rPr lang="en-US" b="1" dirty="0" smtClean="0"/>
              <a:t>French argued against this </a:t>
            </a:r>
            <a:r>
              <a:rPr lang="en-US" dirty="0" smtClean="0"/>
              <a:t>claiming that Diem was "</a:t>
            </a:r>
            <a:r>
              <a:rPr lang="en-US" i="1" dirty="0" smtClean="0"/>
              <a:t>not only incapable but mad”</a:t>
            </a:r>
            <a:endParaRPr lang="en-US" dirty="0" smtClean="0"/>
          </a:p>
          <a:p>
            <a:r>
              <a:rPr lang="en-US" dirty="0" smtClean="0"/>
              <a:t>Diem drew on FAMILY resources to stock his government</a:t>
            </a:r>
            <a:endParaRPr lang="en-US" dirty="0"/>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Government of Diem</a:t>
            </a:r>
            <a:br>
              <a:rPr lang="en-US" dirty="0" smtClean="0"/>
            </a:br>
            <a:endParaRPr lang="en-US" dirty="0"/>
          </a:p>
        </p:txBody>
      </p:sp>
      <p:sp>
        <p:nvSpPr>
          <p:cNvPr id="3" name="Content Placeholder 2"/>
          <p:cNvSpPr>
            <a:spLocks noGrp="1"/>
          </p:cNvSpPr>
          <p:nvPr>
            <p:ph idx="1"/>
          </p:nvPr>
        </p:nvSpPr>
        <p:spPr>
          <a:xfrm>
            <a:off x="1066800" y="1371600"/>
            <a:ext cx="7620000" cy="4495800"/>
          </a:xfrm>
        </p:spPr>
        <p:txBody>
          <a:bodyPr/>
          <a:lstStyle/>
          <a:p>
            <a:r>
              <a:rPr lang="en-US" dirty="0" smtClean="0"/>
              <a:t>Relied heavily on his family to fill positions </a:t>
            </a:r>
          </a:p>
          <a:p>
            <a:r>
              <a:rPr lang="en-US" dirty="0" smtClean="0"/>
              <a:t>The most important:  </a:t>
            </a:r>
            <a:r>
              <a:rPr lang="en-US" b="1" i="1" dirty="0" smtClean="0"/>
              <a:t>Ngo </a:t>
            </a:r>
            <a:r>
              <a:rPr lang="en-US" b="1" i="1" dirty="0" err="1" smtClean="0"/>
              <a:t>Dinh</a:t>
            </a:r>
            <a:r>
              <a:rPr lang="en-US" b="1" i="1" dirty="0" smtClean="0"/>
              <a:t> </a:t>
            </a:r>
            <a:r>
              <a:rPr lang="en-US" b="1" i="1" dirty="0" err="1" smtClean="0"/>
              <a:t>Nhu</a:t>
            </a:r>
            <a:r>
              <a:rPr lang="en-US" b="1" i="1" dirty="0" smtClean="0"/>
              <a:t> </a:t>
            </a:r>
            <a:r>
              <a:rPr lang="en-US" dirty="0" smtClean="0"/>
              <a:t>became Diem’s Principal Adviser</a:t>
            </a:r>
          </a:p>
          <a:p>
            <a:pPr lvl="1"/>
            <a:r>
              <a:rPr lang="en-US" dirty="0" err="1" smtClean="0"/>
              <a:t>Nhu</a:t>
            </a:r>
            <a:r>
              <a:rPr lang="en-US" dirty="0" smtClean="0"/>
              <a:t> also was put in charge of the only legal political party in the South Can Lao (</a:t>
            </a:r>
            <a:r>
              <a:rPr lang="en-US" dirty="0" err="1" smtClean="0"/>
              <a:t>Personalist</a:t>
            </a:r>
            <a:r>
              <a:rPr lang="en-US" dirty="0" smtClean="0"/>
              <a:t> Labor Revolutionary Party)</a:t>
            </a:r>
          </a:p>
          <a:p>
            <a:pPr lvl="1"/>
            <a:r>
              <a:rPr lang="en-US" dirty="0" err="1" smtClean="0"/>
              <a:t>Nhu</a:t>
            </a:r>
            <a:r>
              <a:rPr lang="en-US" dirty="0" smtClean="0"/>
              <a:t> also helped with the Police</a:t>
            </a:r>
          </a:p>
          <a:p>
            <a:pPr lvl="1"/>
            <a:r>
              <a:rPr lang="en-US" dirty="0" smtClean="0"/>
              <a:t>His wife </a:t>
            </a:r>
            <a:r>
              <a:rPr lang="en-US" b="1" dirty="0" smtClean="0"/>
              <a:t>Madame </a:t>
            </a:r>
            <a:r>
              <a:rPr lang="en-US" b="1" dirty="0" err="1" smtClean="0"/>
              <a:t>Nhu</a:t>
            </a:r>
            <a:r>
              <a:rPr lang="en-US" b="1" dirty="0" smtClean="0"/>
              <a:t> </a:t>
            </a:r>
            <a:r>
              <a:rPr lang="en-US" dirty="0" smtClean="0"/>
              <a:t>also became infamous</a:t>
            </a:r>
          </a:p>
          <a:p>
            <a:pPr lvl="1"/>
            <a:r>
              <a:rPr lang="en-US" dirty="0" smtClean="0"/>
              <a:t>With her mouth and clothes</a:t>
            </a:r>
            <a:endParaRPr lang="en-US" dirty="0"/>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Vietnam and the OSS: June 1954</a:t>
            </a:r>
            <a:endParaRPr lang="en-US" dirty="0"/>
          </a:p>
        </p:txBody>
      </p:sp>
      <p:sp>
        <p:nvSpPr>
          <p:cNvPr id="3" name="Content Placeholder 2"/>
          <p:cNvSpPr>
            <a:spLocks noGrp="1"/>
          </p:cNvSpPr>
          <p:nvPr>
            <p:ph idx="1"/>
          </p:nvPr>
        </p:nvSpPr>
        <p:spPr>
          <a:xfrm>
            <a:off x="1066800" y="1752600"/>
            <a:ext cx="7620000" cy="4572000"/>
          </a:xfrm>
        </p:spPr>
        <p:txBody>
          <a:bodyPr/>
          <a:lstStyle/>
          <a:p>
            <a:r>
              <a:rPr lang="en-US" b="1" dirty="0" smtClean="0"/>
              <a:t>Office of Strategic Services</a:t>
            </a:r>
          </a:p>
          <a:p>
            <a:pPr lvl="1"/>
            <a:r>
              <a:rPr lang="en-US" dirty="0" smtClean="0"/>
              <a:t>Precursor to the American CIA</a:t>
            </a:r>
          </a:p>
          <a:p>
            <a:pPr lvl="1"/>
            <a:r>
              <a:rPr lang="en-US" dirty="0" smtClean="0"/>
              <a:t>Sent Colonel Edward G. Lansdale to set up shop</a:t>
            </a:r>
          </a:p>
          <a:p>
            <a:pPr lvl="1"/>
            <a:r>
              <a:rPr lang="en-US" dirty="0" smtClean="0"/>
              <a:t>Lansdale brings “Psychological Warfare” techniques</a:t>
            </a:r>
          </a:p>
          <a:p>
            <a:pPr lvl="1"/>
            <a:r>
              <a:rPr lang="en-US" dirty="0" smtClean="0"/>
              <a:t>Considered naïve and oblivious to the complexities of Asian Culture</a:t>
            </a:r>
          </a:p>
          <a:p>
            <a:pPr lvl="1"/>
            <a:r>
              <a:rPr lang="en-US" dirty="0" smtClean="0"/>
              <a:t>Portrayed in </a:t>
            </a:r>
            <a:r>
              <a:rPr lang="en-US" i="1" dirty="0" smtClean="0"/>
              <a:t>The Ugly American </a:t>
            </a:r>
            <a:r>
              <a:rPr lang="en-US" dirty="0" smtClean="0"/>
              <a:t>(</a:t>
            </a:r>
            <a:r>
              <a:rPr lang="en-US" dirty="0" err="1" smtClean="0"/>
              <a:t>lederer</a:t>
            </a:r>
            <a:r>
              <a:rPr lang="en-US" dirty="0" smtClean="0"/>
              <a:t>/Burdick) &amp; </a:t>
            </a:r>
            <a:r>
              <a:rPr lang="en-US" i="1" dirty="0" smtClean="0"/>
              <a:t>The Quiet American </a:t>
            </a:r>
            <a:r>
              <a:rPr lang="en-US" dirty="0" smtClean="0"/>
              <a:t>(Pyle)</a:t>
            </a:r>
            <a:endParaRPr lang="en-US" dirty="0"/>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914400"/>
          </a:xfrm>
        </p:spPr>
        <p:txBody>
          <a:bodyPr/>
          <a:lstStyle/>
          <a:p>
            <a:r>
              <a:rPr lang="en-US" dirty="0" smtClean="0"/>
              <a:t>Lansdale’s </a:t>
            </a:r>
            <a:br>
              <a:rPr lang="en-US" dirty="0" smtClean="0"/>
            </a:br>
            <a:r>
              <a:rPr lang="en-US" dirty="0" smtClean="0"/>
              <a:t>Saigon Military Mission </a:t>
            </a:r>
            <a:endParaRPr lang="en-US" dirty="0"/>
          </a:p>
        </p:txBody>
      </p:sp>
      <p:sp>
        <p:nvSpPr>
          <p:cNvPr id="3" name="Content Placeholder 2"/>
          <p:cNvSpPr>
            <a:spLocks noGrp="1"/>
          </p:cNvSpPr>
          <p:nvPr>
            <p:ph idx="1"/>
          </p:nvPr>
        </p:nvSpPr>
        <p:spPr/>
        <p:txBody>
          <a:bodyPr/>
          <a:lstStyle/>
          <a:p>
            <a:pPr algn="ctr">
              <a:buNone/>
            </a:pPr>
            <a:r>
              <a:rPr lang="en-US" sz="2400" dirty="0" smtClean="0"/>
              <a:t>A covert American group of a dozen soldiers and intelligence agents who were specialists in dirty tricks</a:t>
            </a:r>
          </a:p>
          <a:p>
            <a:pPr algn="ctr">
              <a:buNone/>
            </a:pPr>
            <a:r>
              <a:rPr lang="en-US" sz="2800" dirty="0" smtClean="0"/>
              <a:t> </a:t>
            </a:r>
            <a:r>
              <a:rPr lang="en-US" sz="1800" dirty="0" smtClean="0"/>
              <a:t>( </a:t>
            </a:r>
            <a:r>
              <a:rPr lang="en-US" sz="1800" dirty="0" err="1" smtClean="0"/>
              <a:t>Karnow</a:t>
            </a:r>
            <a:r>
              <a:rPr lang="en-US" sz="1800" dirty="0" smtClean="0"/>
              <a:t> </a:t>
            </a:r>
            <a:r>
              <a:rPr lang="en-US" sz="1800" dirty="0" err="1" smtClean="0"/>
              <a:t>p</a:t>
            </a:r>
            <a:r>
              <a:rPr lang="en-US" sz="1800" dirty="0" smtClean="0"/>
              <a:t>. 237)</a:t>
            </a:r>
          </a:p>
          <a:p>
            <a:endParaRPr lang="en-US" sz="1800" dirty="0" smtClean="0"/>
          </a:p>
          <a:p>
            <a:pPr algn="ctr">
              <a:buNone/>
            </a:pPr>
            <a:r>
              <a:rPr lang="en-US" sz="2400" dirty="0" smtClean="0"/>
              <a:t>Heading the Northern team was Major Lucien </a:t>
            </a:r>
            <a:r>
              <a:rPr lang="en-US" sz="2400" dirty="0" err="1" smtClean="0"/>
              <a:t>Conein</a:t>
            </a:r>
            <a:r>
              <a:rPr lang="en-US" sz="2400" dirty="0" smtClean="0"/>
              <a:t>…in violation of the Geneva accords, </a:t>
            </a:r>
            <a:r>
              <a:rPr lang="en-US" sz="2400" dirty="0" err="1" smtClean="0"/>
              <a:t>Conein</a:t>
            </a:r>
            <a:r>
              <a:rPr lang="en-US" sz="2400" dirty="0" smtClean="0"/>
              <a:t> and his team also formed secret squads of Vietnamese anti-Communist political activists…trained at Clark Air Field …in the Philippines</a:t>
            </a:r>
          </a:p>
          <a:p>
            <a:pPr algn="ctr">
              <a:buNone/>
            </a:pPr>
            <a:r>
              <a:rPr lang="en-US" sz="2400" dirty="0" smtClean="0"/>
              <a:t>(</a:t>
            </a:r>
            <a:r>
              <a:rPr lang="en-US" sz="2400" dirty="0" err="1" smtClean="0"/>
              <a:t>Karnow</a:t>
            </a:r>
            <a:r>
              <a:rPr lang="en-US" sz="2400" dirty="0" smtClean="0"/>
              <a:t> </a:t>
            </a:r>
            <a:r>
              <a:rPr lang="en-US" sz="2400" dirty="0" err="1" smtClean="0"/>
              <a:t>p</a:t>
            </a:r>
            <a:r>
              <a:rPr lang="en-US" sz="2400" dirty="0" smtClean="0"/>
              <a:t>. 237)</a:t>
            </a:r>
            <a:endParaRPr lang="en-US" sz="2400" dirty="0"/>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Lansdale Moves Refugees</a:t>
            </a:r>
            <a:endParaRPr lang="en-US" dirty="0"/>
          </a:p>
        </p:txBody>
      </p:sp>
      <p:sp>
        <p:nvSpPr>
          <p:cNvPr id="3" name="Content Placeholder 2"/>
          <p:cNvSpPr>
            <a:spLocks noGrp="1"/>
          </p:cNvSpPr>
          <p:nvPr>
            <p:ph idx="1"/>
          </p:nvPr>
        </p:nvSpPr>
        <p:spPr/>
        <p:txBody>
          <a:bodyPr/>
          <a:lstStyle/>
          <a:p>
            <a:pPr algn="ctr">
              <a:buNone/>
            </a:pPr>
            <a:r>
              <a:rPr lang="en-US" dirty="0" smtClean="0"/>
              <a:t>“</a:t>
            </a:r>
            <a:r>
              <a:rPr lang="en-US" sz="2800" dirty="0" smtClean="0"/>
              <a:t>the massive movement…from north to south [Viet Nam]. Nearly a million Vietnamese made the journey. The majority were Catholics…The United States and France provided ships and aircrafts…and [were moved] to furnish Diem with a fiercely anti-communist constituency in the south. Lansdale encouraged the Catholics by broadcasting slogans like “the Virgin Mary is going south.”</a:t>
            </a:r>
          </a:p>
          <a:p>
            <a:pPr algn="ctr">
              <a:buNone/>
            </a:pPr>
            <a:r>
              <a:rPr lang="en-US" sz="1600" dirty="0" smtClean="0"/>
              <a:t>(</a:t>
            </a:r>
            <a:r>
              <a:rPr lang="en-US" sz="1600" dirty="0" err="1" smtClean="0"/>
              <a:t>Karnow</a:t>
            </a:r>
            <a:r>
              <a:rPr lang="en-US" sz="1600" dirty="0" smtClean="0"/>
              <a:t>, </a:t>
            </a:r>
            <a:r>
              <a:rPr lang="en-US" sz="1600" dirty="0" err="1" smtClean="0"/>
              <a:t>p</a:t>
            </a:r>
            <a:r>
              <a:rPr lang="en-US" sz="1600" dirty="0" smtClean="0"/>
              <a:t>. 238)</a:t>
            </a:r>
            <a:endParaRPr lang="en-US" sz="1600" dirty="0"/>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3200" b="1" dirty="0"/>
              <a:t>STAGE 1: </a:t>
            </a:r>
            <a:r>
              <a:rPr lang="en-US" sz="3200" b="1" dirty="0" smtClean="0"/>
              <a:t> USA: Advisory </a:t>
            </a:r>
            <a:r>
              <a:rPr lang="en-US" sz="3200" b="1" dirty="0"/>
              <a:t>Role (1955-1960)</a:t>
            </a:r>
          </a:p>
        </p:txBody>
      </p:sp>
      <p:sp>
        <p:nvSpPr>
          <p:cNvPr id="36867" name="Rectangle 3"/>
          <p:cNvSpPr>
            <a:spLocks noGrp="1" noChangeArrowheads="1"/>
          </p:cNvSpPr>
          <p:nvPr>
            <p:ph type="body" sz="half" idx="1"/>
          </p:nvPr>
        </p:nvSpPr>
        <p:spPr/>
        <p:txBody>
          <a:bodyPr/>
          <a:lstStyle/>
          <a:p>
            <a:pPr>
              <a:lnSpc>
                <a:spcPct val="90000"/>
              </a:lnSpc>
            </a:pPr>
            <a:r>
              <a:rPr lang="en-US" sz="2000" b="1" i="1"/>
              <a:t>GOALS:</a:t>
            </a:r>
          </a:p>
          <a:p>
            <a:pPr lvl="1">
              <a:lnSpc>
                <a:spcPct val="90000"/>
              </a:lnSpc>
            </a:pPr>
            <a:r>
              <a:rPr lang="en-US"/>
              <a:t>Make the ARVN (South Vietnamese Army)  a model of our military  </a:t>
            </a:r>
          </a:p>
          <a:p>
            <a:pPr lvl="1">
              <a:lnSpc>
                <a:spcPct val="90000"/>
              </a:lnSpc>
            </a:pPr>
            <a:r>
              <a:rPr lang="en-US"/>
              <a:t>Stabilize the Diem government and gain support in south  </a:t>
            </a:r>
          </a:p>
          <a:p>
            <a:pPr lvl="1">
              <a:lnSpc>
                <a:spcPct val="90000"/>
              </a:lnSpc>
            </a:pPr>
            <a:r>
              <a:rPr lang="en-US"/>
              <a:t>Combat increasing guerrilla attacks against Diem and his supporters</a:t>
            </a:r>
          </a:p>
        </p:txBody>
      </p:sp>
      <p:sp>
        <p:nvSpPr>
          <p:cNvPr id="36869" name="Rectangle 5"/>
          <p:cNvSpPr>
            <a:spLocks noGrp="1" noChangeArrowheads="1"/>
          </p:cNvSpPr>
          <p:nvPr>
            <p:ph type="body" sz="half" idx="2"/>
          </p:nvPr>
        </p:nvSpPr>
        <p:spPr>
          <a:xfrm>
            <a:off x="4953000" y="1600200"/>
            <a:ext cx="3733800" cy="4114800"/>
          </a:xfrm>
        </p:spPr>
        <p:txBody>
          <a:bodyPr/>
          <a:lstStyle/>
          <a:p>
            <a:pPr>
              <a:lnSpc>
                <a:spcPct val="90000"/>
              </a:lnSpc>
            </a:pPr>
            <a:r>
              <a:rPr lang="en-US" sz="1800" b="1" i="1" dirty="0"/>
              <a:t>IMPORTANT DEVELOPMENTS:</a:t>
            </a:r>
          </a:p>
          <a:p>
            <a:pPr lvl="1">
              <a:lnSpc>
                <a:spcPct val="90000"/>
              </a:lnSpc>
            </a:pPr>
            <a:r>
              <a:rPr lang="en-US" sz="1800" dirty="0"/>
              <a:t>Ho seen by US as an international leader of </a:t>
            </a:r>
            <a:r>
              <a:rPr lang="en-US" sz="1800" dirty="0" smtClean="0"/>
              <a:t>communism (</a:t>
            </a:r>
            <a:r>
              <a:rPr lang="en-US" sz="1800" dirty="0"/>
              <a:t>Soviet ally)</a:t>
            </a:r>
          </a:p>
          <a:p>
            <a:pPr lvl="1">
              <a:lnSpc>
                <a:spcPct val="90000"/>
              </a:lnSpc>
            </a:pPr>
            <a:r>
              <a:rPr lang="en-US" sz="1800" dirty="0"/>
              <a:t>1956:  Free elections denied by Diem (decision supported by US) </a:t>
            </a:r>
          </a:p>
          <a:p>
            <a:pPr lvl="1">
              <a:lnSpc>
                <a:spcPct val="90000"/>
              </a:lnSpc>
            </a:pPr>
            <a:r>
              <a:rPr lang="en-US" sz="1800" dirty="0"/>
              <a:t>1957-58:  The first </a:t>
            </a:r>
            <a:r>
              <a:rPr lang="en-US" sz="1800" dirty="0" err="1"/>
              <a:t>Vietcong(VC</a:t>
            </a:r>
            <a:r>
              <a:rPr lang="en-US" sz="1800" dirty="0"/>
              <a:t>) guerrilla attacks begin in South Vietnam </a:t>
            </a:r>
          </a:p>
          <a:p>
            <a:pPr lvl="1">
              <a:lnSpc>
                <a:spcPct val="90000"/>
              </a:lnSpc>
            </a:pPr>
            <a:r>
              <a:rPr lang="en-US" sz="1800" dirty="0"/>
              <a:t>About 2,000 so called </a:t>
            </a:r>
            <a:r>
              <a:rPr lang="ja-JP" altLang="en-US" sz="1800" dirty="0">
                <a:latin typeface="Arial"/>
              </a:rPr>
              <a:t>“</a:t>
            </a:r>
            <a:r>
              <a:rPr lang="en-US" sz="1800" dirty="0"/>
              <a:t>military advisors</a:t>
            </a:r>
            <a:r>
              <a:rPr lang="ja-JP" altLang="en-US" sz="1800" dirty="0">
                <a:latin typeface="Arial"/>
              </a:rPr>
              <a:t>”</a:t>
            </a:r>
            <a:r>
              <a:rPr lang="en-US" sz="1800" dirty="0"/>
              <a:t> are sent to Vietnam (although </a:t>
            </a:r>
            <a:r>
              <a:rPr lang="ja-JP" altLang="en-US" sz="1800" dirty="0">
                <a:latin typeface="Arial"/>
              </a:rPr>
              <a:t>“</a:t>
            </a:r>
            <a:r>
              <a:rPr lang="en-US" sz="1800" dirty="0"/>
              <a:t>officially</a:t>
            </a:r>
            <a:r>
              <a:rPr lang="ja-JP" altLang="en-US" sz="1800" dirty="0">
                <a:latin typeface="Arial"/>
              </a:rPr>
              <a:t>”</a:t>
            </a:r>
            <a:r>
              <a:rPr lang="en-US" sz="1800" dirty="0"/>
              <a:t> only 675)</a:t>
            </a:r>
          </a:p>
          <a:p>
            <a:pPr lvl="1">
              <a:lnSpc>
                <a:spcPct val="90000"/>
              </a:lnSpc>
            </a:pPr>
            <a:r>
              <a:rPr lang="en-US" sz="1800" dirty="0"/>
              <a:t>1960:  US drops first bombs of war on VC strongholds in South</a:t>
            </a: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North Vietnam Calls For Election Plans</a:t>
            </a:r>
            <a:endParaRPr lang="en-US" dirty="0"/>
          </a:p>
        </p:txBody>
      </p:sp>
      <p:sp>
        <p:nvSpPr>
          <p:cNvPr id="6" name="Content Placeholder 5"/>
          <p:cNvSpPr>
            <a:spLocks noGrp="1"/>
          </p:cNvSpPr>
          <p:nvPr>
            <p:ph idx="1"/>
          </p:nvPr>
        </p:nvSpPr>
        <p:spPr/>
        <p:txBody>
          <a:bodyPr/>
          <a:lstStyle/>
          <a:p>
            <a:r>
              <a:rPr lang="en-US" dirty="0" smtClean="0"/>
              <a:t>July 1955, Hanoi calls for consultation talks about the National election</a:t>
            </a:r>
          </a:p>
          <a:p>
            <a:r>
              <a:rPr lang="en-US" dirty="0" smtClean="0"/>
              <a:t>Diem REFUSES– states that </a:t>
            </a:r>
            <a:r>
              <a:rPr lang="en-US" dirty="0" err="1" smtClean="0"/>
              <a:t>Bao</a:t>
            </a:r>
            <a:r>
              <a:rPr lang="en-US" dirty="0" smtClean="0"/>
              <a:t> Dao nor the USA had not ratified the Geneva Accords</a:t>
            </a:r>
          </a:p>
          <a:p>
            <a:r>
              <a:rPr lang="en-US" dirty="0" smtClean="0"/>
              <a:t>Ike wants Diem to at least consult---Diem refuses</a:t>
            </a:r>
          </a:p>
          <a:p>
            <a:r>
              <a:rPr lang="en-US" dirty="0" smtClean="0"/>
              <a:t>The success and popularity of Diem will fade quickly</a:t>
            </a:r>
            <a:endParaRPr lang="en-US" dirty="0"/>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Promised Election</a:t>
            </a:r>
            <a:endParaRPr lang="en-US" dirty="0"/>
          </a:p>
        </p:txBody>
      </p:sp>
      <p:sp>
        <p:nvSpPr>
          <p:cNvPr id="3" name="Content Placeholder 2"/>
          <p:cNvSpPr>
            <a:spLocks noGrp="1"/>
          </p:cNvSpPr>
          <p:nvPr>
            <p:ph idx="1"/>
          </p:nvPr>
        </p:nvSpPr>
        <p:spPr/>
        <p:txBody>
          <a:bodyPr/>
          <a:lstStyle/>
          <a:p>
            <a:r>
              <a:rPr lang="en-US" sz="2400" dirty="0" smtClean="0"/>
              <a:t>The North Vietnamese government reminded Diem that a General Election for the whole of the country was due in </a:t>
            </a:r>
            <a:r>
              <a:rPr lang="en-US" sz="2400" b="1" dirty="0" smtClean="0"/>
              <a:t>July, 1956</a:t>
            </a:r>
            <a:r>
              <a:rPr lang="en-US" sz="2400" dirty="0" smtClean="0"/>
              <a:t> </a:t>
            </a:r>
          </a:p>
          <a:p>
            <a:r>
              <a:rPr lang="en-US" sz="2400" dirty="0" smtClean="0"/>
              <a:t>Diem refused to accept this and instead began arresting his opponents. In a short period of time, </a:t>
            </a:r>
            <a:r>
              <a:rPr lang="en-US" sz="2400" b="1" dirty="0" smtClean="0"/>
              <a:t>approximately 100,000 people were put in prison camps</a:t>
            </a:r>
            <a:r>
              <a:rPr lang="en-US" sz="2400" dirty="0" smtClean="0"/>
              <a:t>.</a:t>
            </a:r>
          </a:p>
          <a:p>
            <a:r>
              <a:rPr lang="en-US" sz="2400" dirty="0" smtClean="0"/>
              <a:t> Communists and socialists were his main targets but journalists, trade-unionists and leaders of religious groups were also arrested</a:t>
            </a:r>
          </a:p>
          <a:p>
            <a:r>
              <a:rPr lang="en-US" sz="1600" dirty="0" smtClean="0"/>
              <a:t>http://</a:t>
            </a:r>
            <a:r>
              <a:rPr lang="en-US" sz="1600" dirty="0" err="1" smtClean="0"/>
              <a:t>www.spartacus.schoolnet.co.uk/VNngo.htm</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3200"/>
              <a:t>9.  Which part of Vietnam was controlled by the US and used as its military base of operations?</a:t>
            </a:r>
          </a:p>
        </p:txBody>
      </p:sp>
      <p:sp>
        <p:nvSpPr>
          <p:cNvPr id="21507" name="Rectangle 3"/>
          <p:cNvSpPr>
            <a:spLocks noGrp="1" noChangeArrowheads="1"/>
          </p:cNvSpPr>
          <p:nvPr>
            <p:ph type="body" idx="1"/>
          </p:nvPr>
        </p:nvSpPr>
        <p:spPr>
          <a:xfrm>
            <a:off x="1066800" y="2057400"/>
            <a:ext cx="7620000" cy="4114800"/>
          </a:xfrm>
        </p:spPr>
        <p:txBody>
          <a:bodyPr/>
          <a:lstStyle/>
          <a:p>
            <a:pPr marL="609600" indent="-609600">
              <a:buFontTx/>
              <a:buAutoNum type="alphaUcPeriod"/>
            </a:pPr>
            <a:r>
              <a:rPr lang="en-US"/>
              <a:t>North Vietnam</a:t>
            </a:r>
          </a:p>
          <a:p>
            <a:pPr marL="609600" indent="-609600">
              <a:buFontTx/>
              <a:buAutoNum type="alphaUcPeriod"/>
            </a:pPr>
            <a:r>
              <a:rPr lang="en-US"/>
              <a:t>East Vietnam</a:t>
            </a:r>
          </a:p>
          <a:p>
            <a:pPr marL="609600" indent="-609600">
              <a:buFontTx/>
              <a:buAutoNum type="alphaUcPeriod"/>
            </a:pPr>
            <a:r>
              <a:rPr lang="en-US"/>
              <a:t>West Vietnam</a:t>
            </a:r>
          </a:p>
          <a:p>
            <a:pPr marL="609600" indent="-609600">
              <a:buFontTx/>
              <a:buAutoNum type="alphaUcPeriod"/>
            </a:pPr>
            <a:r>
              <a:rPr lang="en-US"/>
              <a:t>South Vietnam</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“Unification” Election</a:t>
            </a:r>
            <a:endParaRPr lang="en-US" dirty="0"/>
          </a:p>
        </p:txBody>
      </p:sp>
      <p:sp>
        <p:nvSpPr>
          <p:cNvPr id="3" name="Content Placeholder 2"/>
          <p:cNvSpPr>
            <a:spLocks noGrp="1"/>
          </p:cNvSpPr>
          <p:nvPr>
            <p:ph idx="1"/>
          </p:nvPr>
        </p:nvSpPr>
        <p:spPr/>
        <p:txBody>
          <a:bodyPr/>
          <a:lstStyle/>
          <a:p>
            <a:r>
              <a:rPr lang="en-US" sz="2800" dirty="0" smtClean="0"/>
              <a:t>It became clear that Diem had no intention of holding elections for a united Vietnam </a:t>
            </a:r>
          </a:p>
          <a:p>
            <a:r>
              <a:rPr lang="en-US" sz="2800" dirty="0" smtClean="0"/>
              <a:t>Some came to the conclusion that violence was the only way to persuade Diem to agree to the terms of the 1954 Geneva Conference. </a:t>
            </a:r>
          </a:p>
          <a:p>
            <a:r>
              <a:rPr lang="en-US" sz="2800" dirty="0" smtClean="0"/>
              <a:t>The year following the </a:t>
            </a:r>
            <a:r>
              <a:rPr lang="en-US" sz="2800" b="1" i="1" dirty="0" smtClean="0"/>
              <a:t>cancelled elections </a:t>
            </a:r>
            <a:r>
              <a:rPr lang="en-US" sz="2800" dirty="0" smtClean="0"/>
              <a:t>saw a large increase in the number of people leaving their homes to form armed groups in the forests of Vietnam (assassinations of Diem Regime follow)</a:t>
            </a:r>
          </a:p>
          <a:p>
            <a:r>
              <a:rPr lang="en-US" sz="1800" dirty="0" smtClean="0"/>
              <a:t>http://</a:t>
            </a:r>
            <a:r>
              <a:rPr lang="en-US" sz="1800" dirty="0" err="1" smtClean="0"/>
              <a:t>www.spartacus.schoolnet.co.uk/VNngo.htm</a:t>
            </a:r>
            <a:endParaRPr lang="en-US" sz="1800" dirty="0"/>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Religion and Diem</a:t>
            </a:r>
            <a:endParaRPr lang="en-US" dirty="0"/>
          </a:p>
        </p:txBody>
      </p:sp>
      <p:sp>
        <p:nvSpPr>
          <p:cNvPr id="3" name="Content Placeholder 2"/>
          <p:cNvSpPr>
            <a:spLocks noGrp="1"/>
          </p:cNvSpPr>
          <p:nvPr>
            <p:ph idx="1"/>
          </p:nvPr>
        </p:nvSpPr>
        <p:spPr/>
        <p:txBody>
          <a:bodyPr/>
          <a:lstStyle/>
          <a:p>
            <a:r>
              <a:rPr lang="en-US" sz="2400" dirty="0" smtClean="0"/>
              <a:t>Roman Catholics made up only just over 10% of the population in South Vietnam. </a:t>
            </a:r>
          </a:p>
          <a:p>
            <a:r>
              <a:rPr lang="en-US" sz="2400" dirty="0" smtClean="0"/>
              <a:t>As a reward for adopting the religion of their French masters. Catholics had always held a privileged position in Vietnam</a:t>
            </a:r>
          </a:p>
          <a:p>
            <a:r>
              <a:rPr lang="en-US" sz="2400" dirty="0" smtClean="0"/>
              <a:t>The main religion in Vietnam was Buddhism</a:t>
            </a:r>
          </a:p>
          <a:p>
            <a:r>
              <a:rPr lang="en-US" sz="2400" dirty="0" smtClean="0"/>
              <a:t> Surveys carried out in the 1960s suggest that around 70% of the population were followers of Buddha.</a:t>
            </a:r>
            <a:endParaRPr lang="en-US" sz="2400" dirty="0"/>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Kennedy &amp; Diem</a:t>
            </a:r>
            <a:endParaRPr lang="en-US" dirty="0"/>
          </a:p>
        </p:txBody>
      </p:sp>
      <p:sp>
        <p:nvSpPr>
          <p:cNvPr id="3" name="Content Placeholder 2"/>
          <p:cNvSpPr>
            <a:spLocks noGrp="1"/>
          </p:cNvSpPr>
          <p:nvPr>
            <p:ph idx="1"/>
          </p:nvPr>
        </p:nvSpPr>
        <p:spPr/>
        <p:txBody>
          <a:bodyPr/>
          <a:lstStyle/>
          <a:p>
            <a:r>
              <a:rPr lang="en-US" sz="2400" dirty="0" smtClean="0"/>
              <a:t>These events convinced President John F. Kennedy that Diem would never be able to unite the South Vietnamese against communism</a:t>
            </a:r>
          </a:p>
          <a:p>
            <a:r>
              <a:rPr lang="en-US" sz="2400" dirty="0" smtClean="0"/>
              <a:t>At the beginning of November, 1963, President Diem was overthrown by a military coup and killed him. </a:t>
            </a:r>
          </a:p>
          <a:p>
            <a:r>
              <a:rPr lang="en-US" sz="2400" dirty="0" smtClean="0"/>
              <a:t>He was replaced by Nguyen Van </a:t>
            </a:r>
            <a:r>
              <a:rPr lang="en-US" sz="2400" dirty="0" err="1" smtClean="0"/>
              <a:t>Thieu</a:t>
            </a:r>
            <a:r>
              <a:rPr lang="en-US" sz="2400" dirty="0" smtClean="0"/>
              <a:t>, the chief of staff of the Armed Forces of South Vietnam</a:t>
            </a:r>
            <a:endParaRPr lang="en-US" sz="2400" dirty="0"/>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Diem &amp; Buddhism</a:t>
            </a:r>
            <a:endParaRPr lang="en-US" dirty="0"/>
          </a:p>
        </p:txBody>
      </p:sp>
      <p:sp>
        <p:nvSpPr>
          <p:cNvPr id="3" name="Content Placeholder 2"/>
          <p:cNvSpPr>
            <a:spLocks noGrp="1"/>
          </p:cNvSpPr>
          <p:nvPr>
            <p:ph idx="1"/>
          </p:nvPr>
        </p:nvSpPr>
        <p:spPr/>
        <p:txBody>
          <a:bodyPr/>
          <a:lstStyle/>
          <a:p>
            <a:r>
              <a:rPr lang="en-US" dirty="0" smtClean="0"/>
              <a:t>On May 8, 1963, Buddhists assembled in Hue to celebrate the 2527th birthday of the Buddha. </a:t>
            </a:r>
          </a:p>
          <a:p>
            <a:r>
              <a:rPr lang="en-US" dirty="0" smtClean="0"/>
              <a:t>Attempts were made by the police to disperse the crowds by opening fire on them</a:t>
            </a:r>
            <a:endParaRPr lang="en-US" dirty="0"/>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Diem &amp; Buddhism</a:t>
            </a:r>
            <a:endParaRPr lang="en-US" dirty="0"/>
          </a:p>
        </p:txBody>
      </p:sp>
      <p:sp>
        <p:nvSpPr>
          <p:cNvPr id="3" name="Content Placeholder 2"/>
          <p:cNvSpPr>
            <a:spLocks noGrp="1"/>
          </p:cNvSpPr>
          <p:nvPr>
            <p:ph idx="1"/>
          </p:nvPr>
        </p:nvSpPr>
        <p:spPr/>
        <p:txBody>
          <a:bodyPr/>
          <a:lstStyle/>
          <a:p>
            <a:r>
              <a:rPr lang="en-US" sz="2400" dirty="0" smtClean="0"/>
              <a:t>On June 11, 1963, </a:t>
            </a:r>
            <a:r>
              <a:rPr lang="en-US" sz="2400" dirty="0" err="1" smtClean="0"/>
              <a:t>Thich</a:t>
            </a:r>
            <a:r>
              <a:rPr lang="en-US" sz="2400" dirty="0" smtClean="0"/>
              <a:t> </a:t>
            </a:r>
            <a:r>
              <a:rPr lang="en-US" sz="2400" dirty="0" err="1" smtClean="0"/>
              <a:t>Quang</a:t>
            </a:r>
            <a:r>
              <a:rPr lang="en-US" sz="2400" dirty="0" smtClean="0"/>
              <a:t> Due, a sixty-six year old monk, sat down in the middle of a busy Saigon road </a:t>
            </a:r>
          </a:p>
          <a:p>
            <a:r>
              <a:rPr lang="en-US" sz="2400" dirty="0" smtClean="0"/>
              <a:t>He was then surrounded by a group of Buddhist monks and nuns who poured petrol over his head and then set fire to him. </a:t>
            </a:r>
          </a:p>
          <a:p>
            <a:r>
              <a:rPr lang="en-US" sz="2400" dirty="0" smtClean="0"/>
              <a:t>While </a:t>
            </a:r>
            <a:r>
              <a:rPr lang="en-US" sz="2400" dirty="0" err="1" smtClean="0"/>
              <a:t>Thich</a:t>
            </a:r>
            <a:r>
              <a:rPr lang="en-US" sz="2400" dirty="0" smtClean="0"/>
              <a:t> </a:t>
            </a:r>
            <a:r>
              <a:rPr lang="en-US" sz="2400" dirty="0" err="1" smtClean="0"/>
              <a:t>Quang</a:t>
            </a:r>
            <a:r>
              <a:rPr lang="en-US" sz="2400" dirty="0" smtClean="0"/>
              <a:t> Due was burning to death, the monks and nuns gave out leaflets calling for Diem's government to show "charity and compassion " to all religions.</a:t>
            </a:r>
          </a:p>
          <a:p>
            <a:r>
              <a:rPr lang="en-US" sz="2400" dirty="0" smtClean="0"/>
              <a:t>The government's response to this suicide was to arrest thousands of Buddhist monks. Many disappeared and were never seen again. By August another five monks had committed suicide by setting fire to themselves</a:t>
            </a:r>
            <a:endParaRPr lang="en-US" sz="2400" dirty="0"/>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Thich</a:t>
            </a:r>
            <a:r>
              <a:rPr lang="en-US" dirty="0" smtClean="0"/>
              <a:t> </a:t>
            </a:r>
            <a:r>
              <a:rPr lang="en-US" dirty="0" err="1" smtClean="0"/>
              <a:t>Quang</a:t>
            </a:r>
            <a:r>
              <a:rPr lang="en-US" dirty="0" smtClean="0"/>
              <a:t> </a:t>
            </a:r>
            <a:r>
              <a:rPr lang="en-US" dirty="0" err="1" smtClean="0"/>
              <a:t>Duc</a:t>
            </a:r>
            <a:endParaRPr lang="en-US" dirty="0"/>
          </a:p>
        </p:txBody>
      </p:sp>
      <p:pic>
        <p:nvPicPr>
          <p:cNvPr id="6" name="Content Placeholder 5" descr="Duc1.jpg"/>
          <p:cNvPicPr>
            <a:picLocks noGrp="1" noChangeAspect="1"/>
          </p:cNvPicPr>
          <p:nvPr>
            <p:ph sz="half" idx="1"/>
          </p:nvPr>
        </p:nvPicPr>
        <p:blipFill>
          <a:blip r:embed="rId2"/>
          <a:srcRect t="-26162" b="-26162"/>
          <a:stretch>
            <a:fillRect/>
          </a:stretch>
        </p:blipFill>
        <p:spPr>
          <a:xfrm>
            <a:off x="1066799" y="1524000"/>
            <a:ext cx="3941233" cy="4648200"/>
          </a:xfrm>
        </p:spPr>
      </p:pic>
      <p:pic>
        <p:nvPicPr>
          <p:cNvPr id="7" name="Content Placeholder 6" descr="1217300414_Anh-1963.jpg"/>
          <p:cNvPicPr>
            <a:picLocks noGrp="1" noChangeAspect="1"/>
          </p:cNvPicPr>
          <p:nvPr>
            <p:ph sz="half" idx="2"/>
          </p:nvPr>
        </p:nvPicPr>
        <p:blipFill>
          <a:blip r:embed="rId3"/>
          <a:srcRect t="-18497" b="-18497"/>
          <a:stretch>
            <a:fillRect/>
          </a:stretch>
        </p:blipFill>
        <p:spPr>
          <a:xfrm>
            <a:off x="4883856" y="1752600"/>
            <a:ext cx="3802944" cy="4191000"/>
          </a:xfrm>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2800" b="1"/>
              <a:t>STAGE 2: Counterinsurgency Role (1961-1964)</a:t>
            </a:r>
          </a:p>
        </p:txBody>
      </p:sp>
      <p:sp>
        <p:nvSpPr>
          <p:cNvPr id="37891" name="Rectangle 3"/>
          <p:cNvSpPr>
            <a:spLocks noGrp="1" noChangeArrowheads="1"/>
          </p:cNvSpPr>
          <p:nvPr>
            <p:ph type="body" sz="half" idx="1"/>
          </p:nvPr>
        </p:nvSpPr>
        <p:spPr/>
        <p:txBody>
          <a:bodyPr/>
          <a:lstStyle/>
          <a:p>
            <a:r>
              <a:rPr lang="en-US" sz="2000" b="1" i="1"/>
              <a:t>GOALS:</a:t>
            </a:r>
          </a:p>
          <a:p>
            <a:pPr lvl="1"/>
            <a:r>
              <a:rPr lang="en-US" sz="2000"/>
              <a:t>JFK takes office and vows to continue Eisenhower</a:t>
            </a:r>
            <a:r>
              <a:rPr lang="ja-JP" altLang="en-US" sz="2000">
                <a:latin typeface="Arial"/>
              </a:rPr>
              <a:t>’</a:t>
            </a:r>
            <a:r>
              <a:rPr lang="en-US" sz="2000"/>
              <a:t>s Vietnam policies</a:t>
            </a:r>
          </a:p>
          <a:p>
            <a:pPr lvl="1"/>
            <a:r>
              <a:rPr lang="en-US" sz="2000"/>
              <a:t>Fix the Diem </a:t>
            </a:r>
            <a:r>
              <a:rPr lang="ja-JP" altLang="en-US" sz="2000">
                <a:latin typeface="Arial"/>
              </a:rPr>
              <a:t>“</a:t>
            </a:r>
            <a:r>
              <a:rPr lang="en-US" sz="2000"/>
              <a:t>problem</a:t>
            </a:r>
            <a:r>
              <a:rPr lang="ja-JP" altLang="en-US" sz="2000">
                <a:latin typeface="Arial"/>
              </a:rPr>
              <a:t>”</a:t>
            </a:r>
            <a:r>
              <a:rPr lang="en-US" sz="2000"/>
              <a:t> as his autocratic rule leads to increased demonstrations and opposition in the South</a:t>
            </a:r>
          </a:p>
          <a:p>
            <a:pPr lvl="1"/>
            <a:r>
              <a:rPr lang="en-US" sz="2000"/>
              <a:t>Use covert operations in North Vietnam to engage in sabotage and light harassment of NVA  </a:t>
            </a:r>
          </a:p>
          <a:p>
            <a:pPr lvl="1"/>
            <a:endParaRPr lang="en-US" sz="2000"/>
          </a:p>
          <a:p>
            <a:pPr lvl="1"/>
            <a:endParaRPr lang="en-US" sz="1800"/>
          </a:p>
          <a:p>
            <a:endParaRPr lang="en-US" sz="1800"/>
          </a:p>
        </p:txBody>
      </p:sp>
      <p:sp>
        <p:nvSpPr>
          <p:cNvPr id="37893" name="Rectangle 5"/>
          <p:cNvSpPr>
            <a:spLocks noGrp="1" noChangeArrowheads="1"/>
          </p:cNvSpPr>
          <p:nvPr>
            <p:ph type="body" sz="half" idx="2"/>
          </p:nvPr>
        </p:nvSpPr>
        <p:spPr>
          <a:xfrm>
            <a:off x="4953000" y="1600200"/>
            <a:ext cx="3733800" cy="4114800"/>
          </a:xfrm>
        </p:spPr>
        <p:txBody>
          <a:bodyPr/>
          <a:lstStyle/>
          <a:p>
            <a:pPr>
              <a:lnSpc>
                <a:spcPct val="90000"/>
              </a:lnSpc>
            </a:pPr>
            <a:r>
              <a:rPr lang="en-US" sz="2000" b="1" i="1"/>
              <a:t>IMPORTANT DEVELOPMENTS:</a:t>
            </a:r>
          </a:p>
          <a:p>
            <a:pPr lvl="1">
              <a:lnSpc>
                <a:spcPct val="90000"/>
              </a:lnSpc>
            </a:pPr>
            <a:r>
              <a:rPr lang="en-US" sz="1600"/>
              <a:t>VC widen their attacks against ARVN soldiers and raid villages sympathetic to Diem and the US</a:t>
            </a:r>
          </a:p>
          <a:p>
            <a:pPr lvl="2">
              <a:lnSpc>
                <a:spcPct val="90000"/>
              </a:lnSpc>
            </a:pPr>
            <a:r>
              <a:rPr lang="en-US" sz="1400" b="1"/>
              <a:t>GUERRILLA TACTICS:</a:t>
            </a:r>
            <a:r>
              <a:rPr lang="en-US" sz="1400"/>
              <a:t> </a:t>
            </a:r>
            <a:r>
              <a:rPr lang="en-US" sz="1400">
                <a:hlinkClick r:id="rId2" action="ppaction://hlinksldjump"/>
              </a:rPr>
              <a:t>http://www.pbs.org/battlefieldvietnam/guerrilla/index.html</a:t>
            </a:r>
            <a:endParaRPr lang="en-US" sz="1400"/>
          </a:p>
          <a:p>
            <a:pPr lvl="1">
              <a:lnSpc>
                <a:spcPct val="90000"/>
              </a:lnSpc>
            </a:pPr>
            <a:r>
              <a:rPr lang="en-US" sz="1600"/>
              <a:t>The # of </a:t>
            </a:r>
            <a:r>
              <a:rPr lang="ja-JP" altLang="en-US" sz="1600">
                <a:latin typeface="Arial"/>
              </a:rPr>
              <a:t>“</a:t>
            </a:r>
            <a:r>
              <a:rPr lang="en-US" sz="1600"/>
              <a:t>military advisors</a:t>
            </a:r>
            <a:r>
              <a:rPr lang="ja-JP" altLang="en-US" sz="1600">
                <a:latin typeface="Arial"/>
              </a:rPr>
              <a:t>”</a:t>
            </a:r>
            <a:r>
              <a:rPr lang="en-US" sz="1600"/>
              <a:t>  (now including Green Beret</a:t>
            </a:r>
            <a:r>
              <a:rPr lang="ja-JP" altLang="en-US" sz="1600">
                <a:latin typeface="Arial"/>
              </a:rPr>
              <a:t>’</a:t>
            </a:r>
            <a:r>
              <a:rPr lang="en-US" sz="1600"/>
              <a:t>s) increases dramatically to over 16,000.  Although there officially to advise and train the ARVN, many participate in combat missions with the ARVN.</a:t>
            </a:r>
          </a:p>
          <a:p>
            <a:pPr lvl="1">
              <a:lnSpc>
                <a:spcPct val="90000"/>
              </a:lnSpc>
            </a:pPr>
            <a:r>
              <a:rPr lang="en-US" sz="1600"/>
              <a:t>Military aid increases, including American-piloted armed helicopters, to combat VC attacks</a:t>
            </a: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Kennedy Years</a:t>
            </a:r>
            <a:endParaRPr lang="en-US" dirty="0"/>
          </a:p>
        </p:txBody>
      </p:sp>
      <p:sp>
        <p:nvSpPr>
          <p:cNvPr id="3" name="Content Placeholder 2"/>
          <p:cNvSpPr>
            <a:spLocks noGrp="1"/>
          </p:cNvSpPr>
          <p:nvPr>
            <p:ph idx="1"/>
          </p:nvPr>
        </p:nvSpPr>
        <p:spPr>
          <a:xfrm>
            <a:off x="1066800" y="1752600"/>
            <a:ext cx="7620000" cy="4724400"/>
          </a:xfrm>
        </p:spPr>
        <p:txBody>
          <a:bodyPr/>
          <a:lstStyle/>
          <a:p>
            <a:r>
              <a:rPr lang="en-US" sz="3600" dirty="0" smtClean="0"/>
              <a:t>The threat to the South Vietnamese regime was threefold:</a:t>
            </a:r>
          </a:p>
          <a:p>
            <a:pPr marL="971550" lvl="1" indent="-514350">
              <a:buFont typeface="+mj-lt"/>
              <a:buAutoNum type="arabicPeriod"/>
            </a:pPr>
            <a:r>
              <a:rPr lang="en-US" sz="3200" dirty="0" smtClean="0"/>
              <a:t>North Vietnam had designs on the South. The objective of Ho Chi Minh was to unify the country under a nationalist and communist regime</a:t>
            </a:r>
            <a:endParaRPr lang="en-US" sz="3200" dirty="0"/>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Kennedy Years</a:t>
            </a:r>
            <a:endParaRPr lang="en-US" dirty="0"/>
          </a:p>
        </p:txBody>
      </p:sp>
      <p:sp>
        <p:nvSpPr>
          <p:cNvPr id="3" name="Content Placeholder 2"/>
          <p:cNvSpPr>
            <a:spLocks noGrp="1"/>
          </p:cNvSpPr>
          <p:nvPr>
            <p:ph idx="1"/>
          </p:nvPr>
        </p:nvSpPr>
        <p:spPr/>
        <p:txBody>
          <a:bodyPr/>
          <a:lstStyle/>
          <a:p>
            <a:pPr marL="514350" indent="-514350">
              <a:buNone/>
            </a:pPr>
            <a:r>
              <a:rPr lang="en-US" dirty="0" smtClean="0"/>
              <a:t>2</a:t>
            </a:r>
            <a:r>
              <a:rPr lang="en-US" sz="2800" dirty="0" smtClean="0"/>
              <a:t>. The indigenous movement within South Vietnam  known as the National Liberation Front (NLF)</a:t>
            </a:r>
          </a:p>
          <a:p>
            <a:pPr marL="514350" indent="-514350">
              <a:buNone/>
            </a:pPr>
            <a:r>
              <a:rPr lang="en-US" sz="2800" dirty="0" smtClean="0"/>
              <a:t>	The Viet Cong, as they came to be called, operated throughout the south and particularly in the countryside among the peasants. </a:t>
            </a:r>
          </a:p>
          <a:p>
            <a:pPr marL="514350" indent="-514350">
              <a:buNone/>
            </a:pPr>
            <a:r>
              <a:rPr lang="en-US" sz="2800" dirty="0" smtClean="0"/>
              <a:t>	They were indistinguishable from normal South Vietnamese citizens, employed unconventional guerilla tactics, and fed off the political opposition to the Diem regime</a:t>
            </a:r>
            <a:endParaRPr lang="en-US" sz="2800" dirty="0"/>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Kennedy Years</a:t>
            </a:r>
            <a:endParaRPr lang="en-US" dirty="0"/>
          </a:p>
        </p:txBody>
      </p:sp>
      <p:sp>
        <p:nvSpPr>
          <p:cNvPr id="3" name="Content Placeholder 2"/>
          <p:cNvSpPr>
            <a:spLocks noGrp="1"/>
          </p:cNvSpPr>
          <p:nvPr>
            <p:ph idx="1"/>
          </p:nvPr>
        </p:nvSpPr>
        <p:spPr/>
        <p:txBody>
          <a:bodyPr/>
          <a:lstStyle/>
          <a:p>
            <a:pPr>
              <a:buNone/>
            </a:pPr>
            <a:r>
              <a:rPr lang="en-US" dirty="0" smtClean="0"/>
              <a:t>3. </a:t>
            </a:r>
            <a:r>
              <a:rPr lang="en-US" sz="2800" dirty="0" smtClean="0"/>
              <a:t>Diem and his family</a:t>
            </a:r>
          </a:p>
          <a:p>
            <a:pPr>
              <a:buNone/>
            </a:pPr>
            <a:r>
              <a:rPr lang="en-US" sz="2800" dirty="0" smtClean="0"/>
              <a:t>	His brother, Ngo </a:t>
            </a:r>
            <a:r>
              <a:rPr lang="en-US" sz="2800" dirty="0" err="1" smtClean="0"/>
              <a:t>Dinh</a:t>
            </a:r>
            <a:r>
              <a:rPr lang="en-US" sz="2800" dirty="0" smtClean="0"/>
              <a:t> </a:t>
            </a:r>
            <a:r>
              <a:rPr lang="en-US" sz="2800" dirty="0" err="1" smtClean="0"/>
              <a:t>Nhu</a:t>
            </a:r>
            <a:r>
              <a:rPr lang="en-US" sz="2800" dirty="0" smtClean="0"/>
              <a:t>, headed the security forces of South Vietnam and operated in a repressive and cruel manner and, </a:t>
            </a:r>
          </a:p>
          <a:p>
            <a:pPr>
              <a:buNone/>
            </a:pPr>
            <a:r>
              <a:rPr lang="en-US" sz="2800" dirty="0" smtClean="0"/>
              <a:t> 	His outspoken wife, Madame </a:t>
            </a:r>
            <a:r>
              <a:rPr lang="en-US" sz="2800" dirty="0" err="1" smtClean="0"/>
              <a:t>Nhu</a:t>
            </a:r>
            <a:r>
              <a:rPr lang="en-US" sz="2800" dirty="0" smtClean="0"/>
              <a:t>, added to the controversy.</a:t>
            </a:r>
          </a:p>
          <a:p>
            <a:pPr>
              <a:buNone/>
            </a:pPr>
            <a:r>
              <a:rPr lang="en-US" sz="2800" b="1" dirty="0" smtClean="0"/>
              <a:t>NOTE:  Kennedy at this time was also dealing with the following:  Crises in Berlin, Laos, Bay of Pigs/Cuba</a:t>
            </a:r>
            <a:endParaRPr lang="en-US" sz="2800" b="1"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2800"/>
              <a:t>10.  The US reached its peak troop strength in the spring of 1968.  How many troops do you think were in Vietnam at this high point?</a:t>
            </a:r>
          </a:p>
        </p:txBody>
      </p:sp>
      <p:sp>
        <p:nvSpPr>
          <p:cNvPr id="22531" name="Rectangle 3"/>
          <p:cNvSpPr>
            <a:spLocks noGrp="1" noChangeArrowheads="1"/>
          </p:cNvSpPr>
          <p:nvPr>
            <p:ph type="body" idx="1"/>
          </p:nvPr>
        </p:nvSpPr>
        <p:spPr>
          <a:xfrm>
            <a:off x="1066800" y="2057400"/>
            <a:ext cx="7620000" cy="4114800"/>
          </a:xfrm>
        </p:spPr>
        <p:txBody>
          <a:bodyPr/>
          <a:lstStyle/>
          <a:p>
            <a:pPr marL="609600" indent="-609600">
              <a:buFontTx/>
              <a:buAutoNum type="alphaUcPeriod"/>
            </a:pPr>
            <a:r>
              <a:rPr lang="en-US"/>
              <a:t>543,400</a:t>
            </a:r>
          </a:p>
          <a:p>
            <a:pPr marL="609600" indent="-609600">
              <a:buFontTx/>
              <a:buAutoNum type="alphaUcPeriod"/>
            </a:pPr>
            <a:r>
              <a:rPr lang="en-US"/>
              <a:t>385, 600</a:t>
            </a:r>
          </a:p>
          <a:p>
            <a:pPr marL="609600" indent="-609600">
              <a:buFontTx/>
              <a:buAutoNum type="alphaUcPeriod"/>
            </a:pPr>
            <a:r>
              <a:rPr lang="en-US"/>
              <a:t>687,500</a:t>
            </a:r>
          </a:p>
          <a:p>
            <a:pPr marL="609600" indent="-609600">
              <a:buFontTx/>
              <a:buAutoNum type="alphaUcPeriod"/>
            </a:pPr>
            <a:r>
              <a:rPr lang="en-US"/>
              <a:t>290,900</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838200"/>
          </a:xfrm>
        </p:spPr>
        <p:txBody>
          <a:bodyPr/>
          <a:lstStyle/>
          <a:p>
            <a:r>
              <a:rPr lang="en-US" dirty="0" smtClean="0"/>
              <a:t>The Kennedy Years</a:t>
            </a:r>
            <a:endParaRPr lang="en-US" dirty="0"/>
          </a:p>
        </p:txBody>
      </p:sp>
      <p:sp>
        <p:nvSpPr>
          <p:cNvPr id="3" name="Content Placeholder 2"/>
          <p:cNvSpPr>
            <a:spLocks noGrp="1"/>
          </p:cNvSpPr>
          <p:nvPr>
            <p:ph idx="1"/>
          </p:nvPr>
        </p:nvSpPr>
        <p:spPr>
          <a:xfrm>
            <a:off x="914400" y="1295400"/>
            <a:ext cx="8229600" cy="4572000"/>
          </a:xfrm>
        </p:spPr>
        <p:txBody>
          <a:bodyPr/>
          <a:lstStyle/>
          <a:p>
            <a:r>
              <a:rPr lang="en-US" dirty="0" smtClean="0"/>
              <a:t>U.S. policy from 1961-1963 focused on the countryside and the effort to counter Viet Cong inroads and build support for the regime</a:t>
            </a:r>
          </a:p>
          <a:p>
            <a:r>
              <a:rPr lang="en-US" dirty="0" smtClean="0"/>
              <a:t>Kennedy Administration emphasized "counterinsurgency warfare.”</a:t>
            </a:r>
          </a:p>
          <a:p>
            <a:r>
              <a:rPr lang="en-US" dirty="0" smtClean="0"/>
              <a:t>Relied upon U.S. </a:t>
            </a:r>
            <a:r>
              <a:rPr lang="en-US" b="1" dirty="0" smtClean="0"/>
              <a:t>special forces </a:t>
            </a:r>
            <a:r>
              <a:rPr lang="en-US" dirty="0" smtClean="0"/>
              <a:t>to advise the South Vietnamese military and to conduct </a:t>
            </a:r>
            <a:r>
              <a:rPr lang="en-US" b="1" dirty="0" smtClean="0"/>
              <a:t>clandestine operations</a:t>
            </a:r>
            <a:endParaRPr lang="en-US" dirty="0" smtClean="0"/>
          </a:p>
          <a:p>
            <a:r>
              <a:rPr lang="en-US" dirty="0" smtClean="0"/>
              <a:t>The "</a:t>
            </a:r>
            <a:r>
              <a:rPr lang="en-US" b="1" dirty="0" smtClean="0"/>
              <a:t>Green Berets</a:t>
            </a:r>
            <a:r>
              <a:rPr lang="en-US" dirty="0" smtClean="0"/>
              <a:t>" became the military “poster boys” of the Kennedy Administration.</a:t>
            </a:r>
            <a:endParaRPr lang="en-US" dirty="0"/>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The Kennedy Years</a:t>
            </a:r>
            <a:endParaRPr lang="en-US" dirty="0"/>
          </a:p>
        </p:txBody>
      </p:sp>
      <p:sp>
        <p:nvSpPr>
          <p:cNvPr id="3" name="Content Placeholder 2"/>
          <p:cNvSpPr>
            <a:spLocks noGrp="1"/>
          </p:cNvSpPr>
          <p:nvPr>
            <p:ph idx="1"/>
          </p:nvPr>
        </p:nvSpPr>
        <p:spPr>
          <a:xfrm>
            <a:off x="1066800" y="1295400"/>
            <a:ext cx="7620000" cy="4572000"/>
          </a:xfrm>
        </p:spPr>
        <p:txBody>
          <a:bodyPr/>
          <a:lstStyle/>
          <a:p>
            <a:r>
              <a:rPr lang="en-US" sz="2800" dirty="0" smtClean="0"/>
              <a:t>The administration also launched a program of "strategic hamlets" in which villages were either relocated or "fenced in" to secure them against the operations of the Viet Cong. </a:t>
            </a:r>
          </a:p>
          <a:p>
            <a:r>
              <a:rPr lang="en-US" sz="2800" dirty="0" smtClean="0"/>
              <a:t>Finally, there was a continuous effort to convince Diem and </a:t>
            </a:r>
            <a:r>
              <a:rPr lang="en-US" sz="2800" dirty="0" err="1" smtClean="0"/>
              <a:t>Nhu</a:t>
            </a:r>
            <a:r>
              <a:rPr lang="en-US" sz="2800" dirty="0" smtClean="0"/>
              <a:t> that their government must win the loyalty of peasants --- their "hearts and minds" --- in the areas where Viet Cong strength was highest and their terror most effective.</a:t>
            </a:r>
            <a:endParaRPr lang="en-US" sz="2800" dirty="0"/>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The Kennedy Years</a:t>
            </a:r>
            <a:endParaRPr lang="en-US" dirty="0"/>
          </a:p>
        </p:txBody>
      </p:sp>
      <p:sp>
        <p:nvSpPr>
          <p:cNvPr id="3" name="Content Placeholder 2"/>
          <p:cNvSpPr>
            <a:spLocks noGrp="1"/>
          </p:cNvSpPr>
          <p:nvPr>
            <p:ph idx="1"/>
          </p:nvPr>
        </p:nvSpPr>
        <p:spPr>
          <a:xfrm>
            <a:off x="1066800" y="1295400"/>
            <a:ext cx="7620000" cy="4572000"/>
          </a:xfrm>
        </p:spPr>
        <p:txBody>
          <a:bodyPr/>
          <a:lstStyle/>
          <a:p>
            <a:r>
              <a:rPr lang="en-US" dirty="0" smtClean="0"/>
              <a:t>The friction between the Buddhists and the Diem regime increased as </a:t>
            </a:r>
            <a:r>
              <a:rPr lang="en-US" dirty="0" err="1" smtClean="0"/>
              <a:t>Nhu</a:t>
            </a:r>
            <a:r>
              <a:rPr lang="en-US" dirty="0" smtClean="0"/>
              <a:t> grew increasingly repressive. </a:t>
            </a:r>
          </a:p>
          <a:p>
            <a:r>
              <a:rPr lang="en-US" dirty="0" smtClean="0"/>
              <a:t> Buddhist celebrations were prohibited and a series of attacks were launched on their pagodas. </a:t>
            </a:r>
          </a:p>
          <a:p>
            <a:r>
              <a:rPr lang="en-US" dirty="0" smtClean="0"/>
              <a:t>The "Buddhist Uprising" gained widespread publicity as a number of Buddhist monks engaged in the deadly protest of self-immolation.</a:t>
            </a:r>
            <a:endParaRPr lang="en-US" dirty="0"/>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Madame </a:t>
            </a:r>
            <a:r>
              <a:rPr lang="en-US" dirty="0" err="1" smtClean="0"/>
              <a:t>Nhu</a:t>
            </a:r>
            <a:endParaRPr lang="en-US" dirty="0"/>
          </a:p>
        </p:txBody>
      </p:sp>
      <p:sp>
        <p:nvSpPr>
          <p:cNvPr id="3" name="Content Placeholder 2"/>
          <p:cNvSpPr>
            <a:spLocks noGrp="1"/>
          </p:cNvSpPr>
          <p:nvPr>
            <p:ph sz="half" idx="1"/>
          </p:nvPr>
        </p:nvSpPr>
        <p:spPr/>
        <p:txBody>
          <a:bodyPr/>
          <a:lstStyle/>
          <a:p>
            <a:r>
              <a:rPr lang="en-US" dirty="0" smtClean="0"/>
              <a:t>In response, Madame </a:t>
            </a:r>
            <a:r>
              <a:rPr lang="en-US" dirty="0" err="1" smtClean="0"/>
              <a:t>Nhu</a:t>
            </a:r>
            <a:r>
              <a:rPr lang="en-US" dirty="0" smtClean="0"/>
              <a:t> was dismissive of the protests and was quoted in the press as calling them nothing but "</a:t>
            </a:r>
            <a:r>
              <a:rPr lang="en-US" b="1" i="1" u="sng" dirty="0" smtClean="0"/>
              <a:t>Buddhist barbecues</a:t>
            </a:r>
            <a:r>
              <a:rPr lang="en-US" dirty="0" smtClean="0"/>
              <a:t>"</a:t>
            </a:r>
            <a:endParaRPr lang="en-US" dirty="0"/>
          </a:p>
        </p:txBody>
      </p:sp>
      <p:pic>
        <p:nvPicPr>
          <p:cNvPr id="5" name="Content Placeholder 4" descr="mnhulife.jpg"/>
          <p:cNvPicPr>
            <a:picLocks noGrp="1" noChangeAspect="1"/>
          </p:cNvPicPr>
          <p:nvPr>
            <p:ph sz="half" idx="2"/>
          </p:nvPr>
        </p:nvPicPr>
        <p:blipFill>
          <a:blip r:embed="rId2"/>
          <a:srcRect l="-10403" r="-10403"/>
          <a:stretch>
            <a:fillRect/>
          </a:stretch>
        </p:blipFill>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Kennedy Years</a:t>
            </a:r>
            <a:endParaRPr lang="en-US" dirty="0"/>
          </a:p>
        </p:txBody>
      </p:sp>
      <p:sp>
        <p:nvSpPr>
          <p:cNvPr id="3" name="Rectangle 2"/>
          <p:cNvSpPr/>
          <p:nvPr/>
        </p:nvSpPr>
        <p:spPr>
          <a:xfrm>
            <a:off x="990600" y="2274838"/>
            <a:ext cx="7848600" cy="3785652"/>
          </a:xfrm>
          <a:prstGeom prst="rect">
            <a:avLst/>
          </a:prstGeom>
        </p:spPr>
        <p:txBody>
          <a:bodyPr wrap="square">
            <a:spAutoFit/>
          </a:bodyPr>
          <a:lstStyle/>
          <a:p>
            <a:r>
              <a:rPr lang="en-US" dirty="0" smtClean="0"/>
              <a:t>Time Period 	U.S. Troops in Vietnam 	U.S. Personnel</a:t>
            </a:r>
          </a:p>
          <a:p>
            <a:r>
              <a:rPr lang="en-US" dirty="0" smtClean="0"/>
              <a:t>							Killed</a:t>
            </a:r>
          </a:p>
          <a:p>
            <a:r>
              <a:rPr lang="en-US" dirty="0" smtClean="0"/>
              <a:t>End of 1961 		2,067 				16</a:t>
            </a:r>
          </a:p>
          <a:p>
            <a:r>
              <a:rPr lang="en-US" dirty="0" smtClean="0"/>
              <a:t>End of 1962 		11,500 				52</a:t>
            </a:r>
          </a:p>
          <a:p>
            <a:r>
              <a:rPr lang="en-US" dirty="0" smtClean="0"/>
              <a:t>End of 1963 		16,000+ 			118</a:t>
            </a:r>
          </a:p>
          <a:p>
            <a:endParaRPr lang="en-US" dirty="0" smtClean="0"/>
          </a:p>
          <a:p>
            <a:endParaRPr lang="en-US" dirty="0" smtClean="0"/>
          </a:p>
          <a:p>
            <a:endParaRPr lang="en-US" dirty="0" smtClean="0"/>
          </a:p>
          <a:p>
            <a:r>
              <a:rPr lang="en-US" dirty="0" smtClean="0"/>
              <a:t>Information from previous slides used the following source:</a:t>
            </a:r>
          </a:p>
          <a:p>
            <a:r>
              <a:rPr lang="en-US" dirty="0" smtClean="0">
                <a:hlinkClick r:id="rId2"/>
              </a:rPr>
              <a:t>http://faculty.smu.edu/dsimon/Change-Viet.html</a:t>
            </a:r>
            <a:r>
              <a:rPr lang="en-US" dirty="0" smtClean="0"/>
              <a:t> </a:t>
            </a:r>
            <a:endParaRPr lang="en-US" dirty="0"/>
          </a:p>
        </p:txBody>
      </p:sp>
      <p:graphicFrame>
        <p:nvGraphicFramePr>
          <p:cNvPr id="4" name="Table 3"/>
          <p:cNvGraphicFramePr>
            <a:graphicFrameLocks noGrp="1"/>
          </p:cNvGraphicFramePr>
          <p:nvPr/>
        </p:nvGraphicFramePr>
        <p:xfrm>
          <a:off x="1524000" y="1397000"/>
          <a:ext cx="6096000" cy="1112520"/>
        </p:xfrm>
        <a:graphic>
          <a:graphicData uri="http://schemas.openxmlformats.org/drawingml/2006/table">
            <a:tbl>
              <a:tblPr firstRow="1" bandRow="1">
                <a:tableStyleId>{2D5ABB26-0587-4C30-8999-92F81FD0307C}</a:tableStyleId>
              </a:tblPr>
              <a:tblGrid>
                <a:gridCol w="2032000"/>
                <a:gridCol w="2032000"/>
                <a:gridCol w="2032000"/>
              </a:tblGrid>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a:p>
                  </a:txBody>
                  <a:tcPr/>
                </a:tc>
              </a:tr>
            </a:tbl>
          </a:graphicData>
        </a:graphic>
      </p:graphicFrame>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803" name="Picture 3" descr="http://www.green-berets.com/images/gb-wp-01-1x7.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219200" y="609600"/>
            <a:ext cx="7391400" cy="55435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6563" name="Picture 3" descr="http://spider.georgetowncollege.edu/htallant/courses/his470/vietcong.gif"/>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47800" y="533400"/>
            <a:ext cx="3600450" cy="2446338"/>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66565" name="Picture 5" descr="http://www.pbs.org/battlefieldvietnam/guerrilla/g/vietcong.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715000" y="533400"/>
            <a:ext cx="2857500" cy="214947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66567" name="Picture 7" descr="http://images.barnesandnoble.com/images/880000/889016.gif"/>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600200" y="3124200"/>
            <a:ext cx="3429000" cy="34290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66569" name="Picture 9" descr="http://www.vwip.org/images/ground/you-vc.jpg">
            <a:hlinkClick r:id="rId5"/>
          </p:cNvPr>
          <p:cNvPicPr>
            <a:picLocks noChangeAspect="1" noChangeArrowheads="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943600" y="2895600"/>
            <a:ext cx="2373313" cy="35814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7587" name="Picture 3" descr="http://www.ciudadfutura.com/armagedon/vietnam03/vietnam06.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600200" y="1295400"/>
            <a:ext cx="6858000" cy="4697413"/>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endParaRPr lang="en-US"/>
          </a:p>
        </p:txBody>
      </p:sp>
      <p:pic>
        <p:nvPicPr>
          <p:cNvPr id="59396" name="Picture 4" descr="http://cybersarges.tripod.com/cctunnels.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295400" y="76200"/>
            <a:ext cx="6754813" cy="67818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z="2800" b="1"/>
              <a:t>STAGE 2: Counterinsurgency Role (1961-1964)</a:t>
            </a:r>
          </a:p>
        </p:txBody>
      </p:sp>
      <p:sp>
        <p:nvSpPr>
          <p:cNvPr id="50179" name="Rectangle 3"/>
          <p:cNvSpPr>
            <a:spLocks noGrp="1" noChangeArrowheads="1"/>
          </p:cNvSpPr>
          <p:nvPr>
            <p:ph type="body" sz="half" idx="2"/>
          </p:nvPr>
        </p:nvSpPr>
        <p:spPr>
          <a:xfrm>
            <a:off x="1295400" y="1752600"/>
            <a:ext cx="7391400" cy="4800600"/>
          </a:xfrm>
        </p:spPr>
        <p:txBody>
          <a:bodyPr/>
          <a:lstStyle/>
          <a:p>
            <a:pPr>
              <a:lnSpc>
                <a:spcPct val="90000"/>
              </a:lnSpc>
            </a:pPr>
            <a:r>
              <a:rPr lang="en-US" sz="2000" b="1" i="1" dirty="0"/>
              <a:t>IMPORTANT DEVELOPMENTS:</a:t>
            </a:r>
            <a:endParaRPr lang="en-US" sz="2000" b="1" dirty="0"/>
          </a:p>
          <a:p>
            <a:pPr lvl="1">
              <a:lnSpc>
                <a:spcPct val="90000"/>
              </a:lnSpc>
            </a:pPr>
            <a:r>
              <a:rPr lang="en-US" sz="2400" b="1" dirty="0"/>
              <a:t>Spring, 1963: Buddhist monks demonstrate opposition to Diem by self-immolation (ignoring US demands, he burned their temples and imprisoned those who opposed his rule)</a:t>
            </a:r>
          </a:p>
          <a:p>
            <a:pPr lvl="1">
              <a:lnSpc>
                <a:spcPct val="90000"/>
              </a:lnSpc>
            </a:pPr>
            <a:r>
              <a:rPr lang="en-US" b="1" i="1" u="sng" dirty="0"/>
              <a:t>Nov 1, 1963</a:t>
            </a:r>
            <a:r>
              <a:rPr lang="en-US" b="1" dirty="0"/>
              <a:t>:  Diem, after losing confidence of Americans and his own people, is assassinated by his own military (supported by US)</a:t>
            </a:r>
          </a:p>
          <a:p>
            <a:pPr lvl="1">
              <a:lnSpc>
                <a:spcPct val="90000"/>
              </a:lnSpc>
            </a:pPr>
            <a:r>
              <a:rPr lang="en-US" b="1" i="1" u="sng" dirty="0"/>
              <a:t>11 days later </a:t>
            </a:r>
            <a:r>
              <a:rPr lang="en-US" b="1" dirty="0"/>
              <a:t>JFK is assassinated in Dallas and LBJ is sworn in </a:t>
            </a:r>
            <a:r>
              <a:rPr lang="en-US" b="1" dirty="0" smtClean="0"/>
              <a:t>as President</a:t>
            </a:r>
            <a:endParaRPr lang="en-US" b="1" dirty="0"/>
          </a:p>
        </p:txBody>
      </p:sp>
      <p:sp>
        <p:nvSpPr>
          <p:cNvPr id="50182" name="AutoShape 6" descr="http://www.portalmix.com/discos90/img/ratm.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84" name="AutoShape 8" descr="http://www.portalmix.com/discos90/img/ratm.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88" name="AutoShape 12" descr="http://www.youneverlisten.com/bands/rage/rage.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89" name="Rectangle 13"/>
          <p:cNvSpPr>
            <a:spLocks noChangeArrowheads="1"/>
          </p:cNvSpPr>
          <p:nvPr/>
        </p:nvSpPr>
        <p:spPr bwMode="auto">
          <a:xfrm>
            <a:off x="2071688" y="1949450"/>
            <a:ext cx="9144000" cy="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endParaRPr lang="en-US"/>
          </a:p>
        </p:txBody>
      </p:sp>
      <p:sp>
        <p:nvSpPr>
          <p:cNvPr id="50191" name="AutoShape 15" descr="http://www.youneverlisten.com/bands/rage/rage.jpg"/>
          <p:cNvSpPr>
            <a:spLocks noChangeAspect="1" noChangeArrowheads="1"/>
          </p:cNvSpPr>
          <p:nvPr/>
        </p:nvSpPr>
        <p:spPr bwMode="auto">
          <a:xfrm>
            <a:off x="3154363" y="1995488"/>
            <a:ext cx="2835275" cy="286861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92" name="Rectangle 16"/>
          <p:cNvSpPr>
            <a:spLocks noChangeArrowheads="1"/>
          </p:cNvSpPr>
          <p:nvPr/>
        </p:nvSpPr>
        <p:spPr bwMode="auto">
          <a:xfrm>
            <a:off x="2071688" y="1949450"/>
            <a:ext cx="9144000" cy="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endParaRPr lang="en-US"/>
          </a:p>
        </p:txBody>
      </p:sp>
      <p:sp>
        <p:nvSpPr>
          <p:cNvPr id="50194" name="AutoShape 18" descr="http://www.youneverlisten.com/bands/rage/rage.jpg"/>
          <p:cNvSpPr>
            <a:spLocks noChangeAspect="1" noChangeArrowheads="1"/>
          </p:cNvSpPr>
          <p:nvPr/>
        </p:nvSpPr>
        <p:spPr bwMode="auto">
          <a:xfrm>
            <a:off x="3154363" y="1995488"/>
            <a:ext cx="2835275" cy="286861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95" name="Rectangle 19"/>
          <p:cNvSpPr>
            <a:spLocks noChangeArrowheads="1"/>
          </p:cNvSpPr>
          <p:nvPr/>
        </p:nvSpPr>
        <p:spPr bwMode="auto">
          <a:xfrm>
            <a:off x="2071688" y="1949450"/>
            <a:ext cx="9144000" cy="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endParaRPr lang="en-US"/>
          </a:p>
        </p:txBody>
      </p:sp>
      <p:sp>
        <p:nvSpPr>
          <p:cNvPr id="50197" name="AutoShape 21" descr="http://www.youneverlisten.com/bands/rage/rage.jpg"/>
          <p:cNvSpPr>
            <a:spLocks noChangeAspect="1" noChangeArrowheads="1"/>
          </p:cNvSpPr>
          <p:nvPr/>
        </p:nvSpPr>
        <p:spPr bwMode="auto">
          <a:xfrm>
            <a:off x="3154363" y="1995488"/>
            <a:ext cx="2835275" cy="286861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199" name="AutoShape 23" descr="http://www.youneverlisten.com/bands/rage/rage.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
        <p:nvSpPr>
          <p:cNvPr id="50201" name="AutoShape 25" descr="http://academics.vmi.edu/gen_ed/kennedy.jpg"/>
          <p:cNvSpPr>
            <a:spLocks noChangeAspect="1" noChangeArrowheads="1"/>
          </p:cNvSpPr>
          <p:nvPr/>
        </p:nvSpPr>
        <p:spPr bwMode="auto">
          <a:xfrm>
            <a:off x="4424363" y="3281363"/>
            <a:ext cx="296862" cy="29686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Vietnam Wars</a:t>
            </a:r>
            <a:endParaRPr lang="en-US" dirty="0"/>
          </a:p>
        </p:txBody>
      </p:sp>
      <p:sp>
        <p:nvSpPr>
          <p:cNvPr id="5" name="Subtitle 4"/>
          <p:cNvSpPr>
            <a:spLocks noGrp="1"/>
          </p:cNvSpPr>
          <p:nvPr>
            <p:ph type="subTitle" idx="1"/>
          </p:nvPr>
        </p:nvSpPr>
        <p:spPr/>
        <p:txBody>
          <a:bodyPr/>
          <a:lstStyle/>
          <a:p>
            <a:r>
              <a:rPr lang="en-US" dirty="0" smtClean="0"/>
              <a:t>Background Information</a:t>
            </a:r>
            <a:endParaRPr 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381000"/>
            <a:ext cx="7620000" cy="762000"/>
          </a:xfrm>
        </p:spPr>
        <p:txBody>
          <a:bodyPr/>
          <a:lstStyle/>
          <a:p>
            <a:r>
              <a:rPr lang="en-US" dirty="0" smtClean="0"/>
              <a:t>The Assassination Diem &amp; </a:t>
            </a:r>
            <a:r>
              <a:rPr lang="en-US" dirty="0" err="1" smtClean="0"/>
              <a:t>Nhu</a:t>
            </a:r>
            <a:endParaRPr lang="en-US" dirty="0"/>
          </a:p>
        </p:txBody>
      </p:sp>
      <p:sp>
        <p:nvSpPr>
          <p:cNvPr id="6" name="Content Placeholder 5"/>
          <p:cNvSpPr>
            <a:spLocks noGrp="1"/>
          </p:cNvSpPr>
          <p:nvPr>
            <p:ph idx="1"/>
          </p:nvPr>
        </p:nvSpPr>
        <p:spPr>
          <a:xfrm>
            <a:off x="1066800" y="1524000"/>
            <a:ext cx="7620000" cy="4343400"/>
          </a:xfrm>
        </p:spPr>
        <p:txBody>
          <a:bodyPr/>
          <a:lstStyle/>
          <a:p>
            <a:pPr marL="342900" lvl="1" indent="-342900">
              <a:buFontTx/>
              <a:buChar char="•"/>
            </a:pPr>
            <a:r>
              <a:rPr lang="en-US" b="1" dirty="0" smtClean="0"/>
              <a:t>Prior to murders:</a:t>
            </a:r>
          </a:p>
          <a:p>
            <a:pPr marL="742950" lvl="2" indent="-342900"/>
            <a:r>
              <a:rPr lang="en-US" b="1" dirty="0" smtClean="0"/>
              <a:t>Gen. Charles </a:t>
            </a:r>
            <a:r>
              <a:rPr lang="en-US" b="1" dirty="0" err="1" smtClean="0"/>
              <a:t>DeGaulle</a:t>
            </a:r>
            <a:r>
              <a:rPr lang="en-US" b="1" dirty="0" smtClean="0"/>
              <a:t> of France calls for reunification of the North and South (Oct)</a:t>
            </a:r>
          </a:p>
          <a:p>
            <a:pPr marL="742950" lvl="2" indent="-342900"/>
            <a:r>
              <a:rPr lang="en-US" b="1" dirty="0" smtClean="0"/>
              <a:t>Rumors </a:t>
            </a:r>
            <a:r>
              <a:rPr lang="en-US" b="1" dirty="0" err="1" smtClean="0"/>
              <a:t>Nhu</a:t>
            </a:r>
            <a:r>
              <a:rPr lang="en-US" b="1" dirty="0" smtClean="0"/>
              <a:t> wanted to talk peace with Hanoi (Oct)</a:t>
            </a:r>
          </a:p>
          <a:p>
            <a:pPr>
              <a:buNone/>
            </a:pPr>
            <a:r>
              <a:rPr lang="en-US" b="1" dirty="0" smtClean="0"/>
              <a:t>November 2, 1963 Both Murdered</a:t>
            </a:r>
          </a:p>
          <a:p>
            <a:pPr lvl="1"/>
            <a:r>
              <a:rPr lang="en-US" dirty="0" smtClean="0"/>
              <a:t>General Duong Van Minh Took over</a:t>
            </a:r>
          </a:p>
          <a:p>
            <a:pPr lvl="1"/>
            <a:r>
              <a:rPr lang="en-US" dirty="0" smtClean="0"/>
              <a:t>Nicknamed “Big Minh”</a:t>
            </a:r>
          </a:p>
          <a:p>
            <a:pPr lvl="1"/>
            <a:endParaRPr lang="en-US" dirty="0"/>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b="1" dirty="0" smtClean="0"/>
              <a:t>The Second Indochinese War</a:t>
            </a:r>
            <a:endParaRPr lang="en-US" b="1" dirty="0"/>
          </a:p>
        </p:txBody>
      </p:sp>
      <p:sp>
        <p:nvSpPr>
          <p:cNvPr id="6" name="Subtitle 5"/>
          <p:cNvSpPr>
            <a:spLocks noGrp="1"/>
          </p:cNvSpPr>
          <p:nvPr>
            <p:ph type="subTitle" idx="1"/>
          </p:nvPr>
        </p:nvSpPr>
        <p:spPr/>
        <p:txBody>
          <a:bodyPr/>
          <a:lstStyle/>
          <a:p>
            <a:r>
              <a:rPr lang="en-US" b="1" dirty="0" smtClean="0"/>
              <a:t>The Lyndon B. Johnson Years</a:t>
            </a:r>
            <a:endParaRPr lang="en-US" b="1" dirty="0"/>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LBJ Years</a:t>
            </a:r>
            <a:endParaRPr lang="en-US" dirty="0"/>
          </a:p>
        </p:txBody>
      </p:sp>
      <p:sp>
        <p:nvSpPr>
          <p:cNvPr id="3" name="Content Placeholder 2"/>
          <p:cNvSpPr>
            <a:spLocks noGrp="1"/>
          </p:cNvSpPr>
          <p:nvPr>
            <p:ph idx="1"/>
          </p:nvPr>
        </p:nvSpPr>
        <p:spPr/>
        <p:txBody>
          <a:bodyPr/>
          <a:lstStyle/>
          <a:p>
            <a:r>
              <a:rPr lang="en-US" dirty="0" smtClean="0"/>
              <a:t>After </a:t>
            </a:r>
            <a:r>
              <a:rPr lang="en-US" dirty="0" err="1" smtClean="0"/>
              <a:t>JFKs</a:t>
            </a:r>
            <a:r>
              <a:rPr lang="en-US" dirty="0" smtClean="0"/>
              <a:t> death, he tells Ambassador H.C. Lodge to stop all neutralist talks</a:t>
            </a:r>
          </a:p>
          <a:p>
            <a:r>
              <a:rPr lang="en-US" dirty="0" smtClean="0"/>
              <a:t>President Johnson wants to avoid escalation, BUT</a:t>
            </a:r>
          </a:p>
          <a:p>
            <a:r>
              <a:rPr lang="en-US" dirty="0" smtClean="0"/>
              <a:t>LBJ </a:t>
            </a:r>
            <a:r>
              <a:rPr lang="en-US" b="1" i="1" u="sng" dirty="0" smtClean="0"/>
              <a:t>does not </a:t>
            </a:r>
            <a:r>
              <a:rPr lang="en-US" dirty="0" smtClean="0"/>
              <a:t>want to be the “</a:t>
            </a:r>
            <a:r>
              <a:rPr lang="en-US" b="1" i="1" dirty="0" smtClean="0"/>
              <a:t>President Who Lost Vietnam</a:t>
            </a:r>
            <a:r>
              <a:rPr lang="en-US" dirty="0" smtClean="0"/>
              <a:t>”</a:t>
            </a:r>
          </a:p>
          <a:p>
            <a:r>
              <a:rPr lang="en-US" dirty="0" smtClean="0"/>
              <a:t>Post Diem governments plagued with factionalism</a:t>
            </a:r>
            <a:endParaRPr lang="en-US" dirty="0"/>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Gulf of Tonkin Affairs</a:t>
            </a:r>
            <a:endParaRPr lang="en-US" dirty="0"/>
          </a:p>
        </p:txBody>
      </p:sp>
      <p:sp>
        <p:nvSpPr>
          <p:cNvPr id="5" name="Subtitle 4"/>
          <p:cNvSpPr>
            <a:spLocks noGrp="1"/>
          </p:cNvSpPr>
          <p:nvPr>
            <p:ph type="subTitle" idx="1"/>
          </p:nvPr>
        </p:nvSpPr>
        <p:spPr/>
        <p:txBody>
          <a:bodyPr/>
          <a:lstStyle/>
          <a:p>
            <a:r>
              <a:rPr lang="en-US" dirty="0" smtClean="0"/>
              <a:t>Subsequent </a:t>
            </a:r>
          </a:p>
          <a:p>
            <a:r>
              <a:rPr lang="en-US" dirty="0" smtClean="0"/>
              <a:t>Gulf of Tonkin Resolution</a:t>
            </a:r>
            <a:endParaRPr lang="en-US" dirty="0"/>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Late 1963</a:t>
            </a:r>
            <a:endParaRPr lang="en-US" dirty="0"/>
          </a:p>
        </p:txBody>
      </p:sp>
      <p:sp>
        <p:nvSpPr>
          <p:cNvPr id="3" name="Content Placeholder 2"/>
          <p:cNvSpPr>
            <a:spLocks noGrp="1"/>
          </p:cNvSpPr>
          <p:nvPr>
            <p:ph idx="1"/>
          </p:nvPr>
        </p:nvSpPr>
        <p:spPr/>
        <p:txBody>
          <a:bodyPr/>
          <a:lstStyle/>
          <a:p>
            <a:r>
              <a:rPr lang="en-US" dirty="0" smtClean="0"/>
              <a:t>Sec. of Defense Robert McNamara visits Vietnam</a:t>
            </a:r>
          </a:p>
          <a:p>
            <a:r>
              <a:rPr lang="en-US" dirty="0" smtClean="0"/>
              <a:t>Privately told LBJ said there would be a Communist Win within three months</a:t>
            </a:r>
          </a:p>
          <a:p>
            <a:pPr lvl="1"/>
            <a:r>
              <a:rPr lang="en-US" dirty="0" smtClean="0"/>
              <a:t>Unless large numbers of troops were deployed</a:t>
            </a:r>
          </a:p>
          <a:p>
            <a:pPr lvl="1"/>
            <a:r>
              <a:rPr lang="en-US" dirty="0" smtClean="0"/>
              <a:t>Curtis </a:t>
            </a:r>
            <a:r>
              <a:rPr lang="en-US" dirty="0" err="1" smtClean="0"/>
              <a:t>LeMay</a:t>
            </a:r>
            <a:r>
              <a:rPr lang="en-US" dirty="0" smtClean="0"/>
              <a:t> calls for the bombing of N. Vietnam</a:t>
            </a:r>
          </a:p>
          <a:p>
            <a:pPr lvl="1"/>
            <a:r>
              <a:rPr lang="en-US" dirty="0" smtClean="0"/>
              <a:t>Spring of 1964 the Vietcong controlled more than 40% of S. Vietnam, and 50% of the people</a:t>
            </a:r>
            <a:endParaRPr lang="en-US" dirty="0"/>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1964</a:t>
            </a:r>
            <a:endParaRPr lang="en-US" dirty="0"/>
          </a:p>
        </p:txBody>
      </p:sp>
      <p:sp>
        <p:nvSpPr>
          <p:cNvPr id="3" name="Content Placeholder 2"/>
          <p:cNvSpPr>
            <a:spLocks noGrp="1"/>
          </p:cNvSpPr>
          <p:nvPr>
            <p:ph idx="1"/>
          </p:nvPr>
        </p:nvSpPr>
        <p:spPr/>
        <p:txBody>
          <a:bodyPr/>
          <a:lstStyle/>
          <a:p>
            <a:r>
              <a:rPr lang="en-US" sz="2800" dirty="0" smtClean="0"/>
              <a:t>Election Year, Republican Barry Goldwater calls LBJ soft on the war</a:t>
            </a:r>
          </a:p>
          <a:p>
            <a:r>
              <a:rPr lang="en-US" sz="2800" dirty="0" smtClean="0"/>
              <a:t>As Commander-in-Chief LBJ gets his people to work on a Congressional resolution (Spring 1964)</a:t>
            </a:r>
          </a:p>
          <a:p>
            <a:r>
              <a:rPr lang="en-US" sz="2800" dirty="0" smtClean="0"/>
              <a:t>In order to “protect” our troops from aggression or subversion” Aides tell him it is too dangerous a political move and it would lead to a fight on the floor</a:t>
            </a:r>
          </a:p>
          <a:p>
            <a:endParaRPr lang="en-US" sz="2800" dirty="0"/>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685800"/>
          </a:xfrm>
        </p:spPr>
        <p:txBody>
          <a:bodyPr/>
          <a:lstStyle/>
          <a:p>
            <a:r>
              <a:rPr lang="en-US" dirty="0" smtClean="0"/>
              <a:t>Early Morning August 2, 1964</a:t>
            </a:r>
            <a:endParaRPr lang="en-US" dirty="0"/>
          </a:p>
        </p:txBody>
      </p:sp>
      <p:sp>
        <p:nvSpPr>
          <p:cNvPr id="3" name="Content Placeholder 2"/>
          <p:cNvSpPr>
            <a:spLocks noGrp="1"/>
          </p:cNvSpPr>
          <p:nvPr>
            <p:ph idx="1"/>
          </p:nvPr>
        </p:nvSpPr>
        <p:spPr>
          <a:xfrm>
            <a:off x="1066800" y="1371600"/>
            <a:ext cx="7620000" cy="4495800"/>
          </a:xfrm>
        </p:spPr>
        <p:txBody>
          <a:bodyPr/>
          <a:lstStyle/>
          <a:p>
            <a:r>
              <a:rPr lang="en-US" dirty="0" smtClean="0"/>
              <a:t>American Destroyer </a:t>
            </a:r>
            <a:r>
              <a:rPr lang="en-US" b="1" i="1" dirty="0" smtClean="0"/>
              <a:t>USS Maddox </a:t>
            </a:r>
            <a:r>
              <a:rPr lang="en-US" dirty="0" smtClean="0"/>
              <a:t>claims it was attacked</a:t>
            </a:r>
          </a:p>
          <a:p>
            <a:pPr lvl="1"/>
            <a:r>
              <a:rPr lang="en-US" dirty="0" smtClean="0"/>
              <a:t>South Vietnamese Gunboats had been shelling a nearby island the night before</a:t>
            </a:r>
          </a:p>
          <a:p>
            <a:pPr lvl="1"/>
            <a:r>
              <a:rPr lang="en-US" dirty="0" smtClean="0"/>
              <a:t>Did the North Vietnamese believe the Maddox was part of that?</a:t>
            </a:r>
          </a:p>
          <a:p>
            <a:pPr lvl="1"/>
            <a:r>
              <a:rPr lang="en-US" dirty="0" smtClean="0"/>
              <a:t>The Maddox sank one boat and crippled others</a:t>
            </a:r>
          </a:p>
          <a:p>
            <a:pPr lvl="1"/>
            <a:r>
              <a:rPr lang="en-US" dirty="0" smtClean="0"/>
              <a:t>The Maddox returned </a:t>
            </a:r>
            <a:r>
              <a:rPr lang="en-US" i="1" dirty="0" smtClean="0"/>
              <a:t>August 4th </a:t>
            </a:r>
            <a:r>
              <a:rPr lang="en-US" dirty="0" smtClean="0"/>
              <a:t>with another boat another destroyer </a:t>
            </a:r>
            <a:r>
              <a:rPr lang="en-US" i="1" dirty="0" smtClean="0"/>
              <a:t>C. Turner Joy</a:t>
            </a:r>
            <a:endParaRPr lang="en-US" i="1" dirty="0"/>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914400"/>
          </a:xfrm>
        </p:spPr>
        <p:txBody>
          <a:bodyPr/>
          <a:lstStyle/>
          <a:p>
            <a:r>
              <a:rPr lang="en-US" dirty="0" smtClean="0"/>
              <a:t>Evening:  August 4</a:t>
            </a:r>
            <a:r>
              <a:rPr lang="en-US" baseline="30000" dirty="0" smtClean="0"/>
              <a:t>th</a:t>
            </a:r>
            <a:r>
              <a:rPr lang="en-US" dirty="0" smtClean="0"/>
              <a:t> , 1964</a:t>
            </a:r>
            <a:endParaRPr lang="en-US" dirty="0"/>
          </a:p>
        </p:txBody>
      </p:sp>
      <p:sp>
        <p:nvSpPr>
          <p:cNvPr id="3" name="Content Placeholder 2"/>
          <p:cNvSpPr>
            <a:spLocks noGrp="1"/>
          </p:cNvSpPr>
          <p:nvPr>
            <p:ph idx="1"/>
          </p:nvPr>
        </p:nvSpPr>
        <p:spPr>
          <a:xfrm>
            <a:off x="1066800" y="1524000"/>
            <a:ext cx="7620000" cy="4343400"/>
          </a:xfrm>
        </p:spPr>
        <p:txBody>
          <a:bodyPr/>
          <a:lstStyle/>
          <a:p>
            <a:r>
              <a:rPr lang="en-US" dirty="0" smtClean="0"/>
              <a:t>Both ships reported they were under attack</a:t>
            </a:r>
          </a:p>
          <a:p>
            <a:pPr lvl="1"/>
            <a:r>
              <a:rPr lang="en-US" dirty="0" smtClean="0"/>
              <a:t>Report based on sonar and radar contacts and questionable visual sightings of torpedoes and searchlights </a:t>
            </a:r>
          </a:p>
          <a:p>
            <a:pPr lvl="1"/>
            <a:r>
              <a:rPr lang="en-US" dirty="0" smtClean="0"/>
              <a:t>The Captain said he was not absolutely sure, and no evidence has ever been presented that there was</a:t>
            </a:r>
          </a:p>
          <a:p>
            <a:pPr lvl="1"/>
            <a:r>
              <a:rPr lang="en-US" dirty="0" smtClean="0"/>
              <a:t>American Bombers struck North Vietnamese coastal bases</a:t>
            </a:r>
            <a:endParaRPr lang="en-US" dirty="0"/>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066800" y="381000"/>
            <a:ext cx="7620000" cy="762000"/>
          </a:xfrm>
        </p:spPr>
        <p:txBody>
          <a:bodyPr/>
          <a:lstStyle/>
          <a:p>
            <a:r>
              <a:rPr lang="en-US" b="1" dirty="0"/>
              <a:t>Gulf of </a:t>
            </a:r>
            <a:r>
              <a:rPr lang="en-US" b="1" dirty="0" smtClean="0"/>
              <a:t>Tonkin Incidents</a:t>
            </a:r>
            <a:endParaRPr lang="en-US" b="1" dirty="0"/>
          </a:p>
        </p:txBody>
      </p:sp>
      <p:sp>
        <p:nvSpPr>
          <p:cNvPr id="82947" name="Rectangle 3"/>
          <p:cNvSpPr>
            <a:spLocks noGrp="1" noChangeArrowheads="1"/>
          </p:cNvSpPr>
          <p:nvPr>
            <p:ph type="body" idx="1"/>
          </p:nvPr>
        </p:nvSpPr>
        <p:spPr>
          <a:xfrm>
            <a:off x="685800" y="1295400"/>
            <a:ext cx="8229600" cy="4572000"/>
          </a:xfrm>
        </p:spPr>
        <p:txBody>
          <a:bodyPr/>
          <a:lstStyle/>
          <a:p>
            <a:pPr lvl="1"/>
            <a:r>
              <a:rPr lang="en-US" b="1" dirty="0"/>
              <a:t>August 7, 1964:</a:t>
            </a:r>
            <a:r>
              <a:rPr lang="en-US" dirty="0"/>
              <a:t> After  </a:t>
            </a:r>
            <a:r>
              <a:rPr lang="en-US" dirty="0" err="1"/>
              <a:t>N.Vietnam</a:t>
            </a:r>
            <a:r>
              <a:rPr lang="en-US" dirty="0"/>
              <a:t> gunboats</a:t>
            </a:r>
            <a:r>
              <a:rPr lang="en-US" dirty="0" smtClean="0"/>
              <a:t> were reported to have attacked </a:t>
            </a:r>
            <a:r>
              <a:rPr lang="en-US" dirty="0"/>
              <a:t>American warships in the Gulf of Tonkin,</a:t>
            </a:r>
            <a:r>
              <a:rPr lang="en-US" dirty="0" smtClean="0"/>
              <a:t> </a:t>
            </a:r>
          </a:p>
          <a:p>
            <a:pPr lvl="1"/>
            <a:r>
              <a:rPr lang="en-US" dirty="0" smtClean="0"/>
              <a:t>Congress </a:t>
            </a:r>
            <a:r>
              <a:rPr lang="en-US" dirty="0"/>
              <a:t>passes the </a:t>
            </a:r>
            <a:r>
              <a:rPr lang="en-US" b="1" dirty="0"/>
              <a:t>Gulf of Tonkin Resolution</a:t>
            </a:r>
            <a:r>
              <a:rPr lang="en-US" dirty="0"/>
              <a:t> giving the president broad war making powers in Vietnam (a so called </a:t>
            </a:r>
            <a:r>
              <a:rPr lang="ja-JP" altLang="en-US" dirty="0">
                <a:latin typeface="Arial"/>
              </a:rPr>
              <a:t>“</a:t>
            </a:r>
            <a:r>
              <a:rPr lang="en-US" dirty="0"/>
              <a:t>blank check</a:t>
            </a:r>
            <a:r>
              <a:rPr lang="ja-JP" altLang="en-US" dirty="0">
                <a:latin typeface="Arial"/>
              </a:rPr>
              <a:t>”</a:t>
            </a:r>
            <a:r>
              <a:rPr lang="en-US" dirty="0"/>
              <a:t> to escalate the war</a:t>
            </a:r>
            <a:r>
              <a:rPr lang="en-US" dirty="0" smtClean="0"/>
              <a:t>)</a:t>
            </a:r>
          </a:p>
          <a:p>
            <a:pPr lvl="1"/>
            <a:r>
              <a:rPr lang="en-US" dirty="0" err="1" smtClean="0"/>
              <a:t>LBJs</a:t>
            </a:r>
            <a:r>
              <a:rPr lang="en-US" dirty="0" smtClean="0"/>
              <a:t> staff broadens the wording of the resolution they had previously written and submitted it to Congress:  “</a:t>
            </a:r>
            <a:r>
              <a:rPr lang="en-US" b="1" dirty="0" smtClean="0"/>
              <a:t>all necessary measures to repel any armed attack”</a:t>
            </a:r>
            <a:endParaRPr lang="en-US" dirty="0" smtClean="0"/>
          </a:p>
          <a:p>
            <a:endParaRPr lang="en-US" dirty="0"/>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atin typeface="Arial" charset="0"/>
                <a:hlinkClick r:id="rId3" action="ppaction://hlinkfile"/>
              </a:rPr>
              <a:t>Tonkin Gulf Incident</a:t>
            </a:r>
            <a:endParaRPr lang="en-US">
              <a:latin typeface="Arial" charset="0"/>
            </a:endParaRPr>
          </a:p>
        </p:txBody>
      </p:sp>
      <p:sp>
        <p:nvSpPr>
          <p:cNvPr id="12291" name="Rectangle 3"/>
          <p:cNvSpPr>
            <a:spLocks noGrp="1" noChangeArrowheads="1"/>
          </p:cNvSpPr>
          <p:nvPr>
            <p:ph type="body" idx="1"/>
          </p:nvPr>
        </p:nvSpPr>
        <p:spPr>
          <a:xfrm>
            <a:off x="609600" y="1676400"/>
            <a:ext cx="4343400" cy="4953000"/>
          </a:xfrm>
        </p:spPr>
        <p:txBody>
          <a:bodyPr/>
          <a:lstStyle/>
          <a:p>
            <a:pPr eaLnBrk="1" hangingPunct="1">
              <a:lnSpc>
                <a:spcPct val="80000"/>
              </a:lnSpc>
            </a:pPr>
            <a:r>
              <a:rPr lang="en-US" sz="2800" dirty="0">
                <a:solidFill>
                  <a:srgbClr val="4C2B09"/>
                </a:solidFill>
                <a:latin typeface="Arial" charset="0"/>
              </a:rPr>
              <a:t>August 2</a:t>
            </a:r>
            <a:r>
              <a:rPr lang="en-US" sz="2800" baseline="30000" dirty="0">
                <a:solidFill>
                  <a:srgbClr val="4C2B09"/>
                </a:solidFill>
                <a:latin typeface="Arial" charset="0"/>
              </a:rPr>
              <a:t>nd</a:t>
            </a:r>
            <a:r>
              <a:rPr lang="en-US" sz="2800" dirty="0">
                <a:solidFill>
                  <a:srgbClr val="4C2B09"/>
                </a:solidFill>
                <a:latin typeface="Arial" charset="0"/>
              </a:rPr>
              <a:t> &amp; 4</a:t>
            </a:r>
            <a:r>
              <a:rPr lang="en-US" sz="2800" baseline="30000" dirty="0">
                <a:solidFill>
                  <a:srgbClr val="4C2B09"/>
                </a:solidFill>
                <a:latin typeface="Arial" charset="0"/>
              </a:rPr>
              <a:t>th</a:t>
            </a:r>
            <a:r>
              <a:rPr lang="en-US" sz="2800" dirty="0">
                <a:solidFill>
                  <a:srgbClr val="4C2B09"/>
                </a:solidFill>
                <a:latin typeface="Arial" charset="0"/>
              </a:rPr>
              <a:t> 1964</a:t>
            </a:r>
          </a:p>
          <a:p>
            <a:pPr eaLnBrk="1" hangingPunct="1">
              <a:lnSpc>
                <a:spcPct val="80000"/>
              </a:lnSpc>
            </a:pPr>
            <a:r>
              <a:rPr lang="en-US" sz="2800" dirty="0">
                <a:solidFill>
                  <a:srgbClr val="4C2B09"/>
                </a:solidFill>
                <a:latin typeface="Arial" charset="0"/>
              </a:rPr>
              <a:t>North Vietnamese allegedly fire upon US Destroyer</a:t>
            </a:r>
          </a:p>
          <a:p>
            <a:pPr eaLnBrk="1" hangingPunct="1">
              <a:lnSpc>
                <a:spcPct val="80000"/>
              </a:lnSpc>
            </a:pPr>
            <a:r>
              <a:rPr lang="en-US" sz="2800" dirty="0">
                <a:solidFill>
                  <a:srgbClr val="4C2B09"/>
                </a:solidFill>
                <a:latin typeface="Arial" charset="0"/>
              </a:rPr>
              <a:t>LBJ asks for power to repel enemy </a:t>
            </a:r>
          </a:p>
          <a:p>
            <a:pPr eaLnBrk="1" hangingPunct="1">
              <a:lnSpc>
                <a:spcPct val="80000"/>
              </a:lnSpc>
            </a:pPr>
            <a:r>
              <a:rPr lang="en-US" sz="2800" dirty="0">
                <a:solidFill>
                  <a:srgbClr val="4C2B09"/>
                </a:solidFill>
                <a:latin typeface="Arial" charset="0"/>
              </a:rPr>
              <a:t>1965 – Americans killed</a:t>
            </a:r>
          </a:p>
          <a:p>
            <a:pPr lvl="1" eaLnBrk="1" hangingPunct="1">
              <a:lnSpc>
                <a:spcPct val="80000"/>
              </a:lnSpc>
            </a:pPr>
            <a:r>
              <a:rPr lang="en-US" sz="2400" dirty="0">
                <a:solidFill>
                  <a:srgbClr val="4C2B09"/>
                </a:solidFill>
                <a:latin typeface="Arial" charset="0"/>
              </a:rPr>
              <a:t>LBJ orders sustained bombing of North</a:t>
            </a:r>
          </a:p>
          <a:p>
            <a:pPr lvl="1" eaLnBrk="1" hangingPunct="1">
              <a:lnSpc>
                <a:spcPct val="80000"/>
              </a:lnSpc>
            </a:pPr>
            <a:r>
              <a:rPr lang="en-US" sz="2400" dirty="0">
                <a:solidFill>
                  <a:srgbClr val="4C2B09"/>
                </a:solidFill>
                <a:latin typeface="Arial" charset="0"/>
              </a:rPr>
              <a:t>Operation Rolling Thunder</a:t>
            </a:r>
          </a:p>
        </p:txBody>
      </p:sp>
      <p:pic>
        <p:nvPicPr>
          <p:cNvPr id="22532" name="Picture 5"/>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953000" y="1295400"/>
            <a:ext cx="4191000" cy="5562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81139849"/>
      </p:ext>
    </p:extLst>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Words To Describe Vietnam’s History</a:t>
            </a:r>
            <a:endParaRPr lang="en-US" dirty="0"/>
          </a:p>
        </p:txBody>
      </p:sp>
      <p:sp>
        <p:nvSpPr>
          <p:cNvPr id="3" name="Content Placeholder 2"/>
          <p:cNvSpPr>
            <a:spLocks noGrp="1"/>
          </p:cNvSpPr>
          <p:nvPr>
            <p:ph idx="1"/>
          </p:nvPr>
        </p:nvSpPr>
        <p:spPr>
          <a:xfrm>
            <a:off x="1066800" y="2133600"/>
            <a:ext cx="7620000" cy="3733800"/>
          </a:xfrm>
        </p:spPr>
        <p:txBody>
          <a:bodyPr/>
          <a:lstStyle/>
          <a:p>
            <a:r>
              <a:rPr lang="en-US" sz="3600" b="1" dirty="0" smtClean="0"/>
              <a:t>Nationalism</a:t>
            </a:r>
          </a:p>
          <a:p>
            <a:r>
              <a:rPr lang="en-US" sz="3600" b="1" dirty="0" smtClean="0"/>
              <a:t>Resistance</a:t>
            </a:r>
          </a:p>
          <a:p>
            <a:r>
              <a:rPr lang="en-US" sz="3600" b="1" dirty="0" smtClean="0"/>
              <a:t>Patience </a:t>
            </a:r>
          </a:p>
          <a:p>
            <a:r>
              <a:rPr lang="en-US" sz="3600" b="1" dirty="0" smtClean="0"/>
              <a:t>Patriotic Pride</a:t>
            </a:r>
          </a:p>
          <a:p>
            <a:r>
              <a:rPr lang="en-US" sz="3600" b="1" dirty="0" smtClean="0"/>
              <a:t>Buddhism</a:t>
            </a:r>
          </a:p>
          <a:p>
            <a:r>
              <a:rPr lang="en-US" sz="3600" b="1" dirty="0" smtClean="0"/>
              <a:t>Confucianism, &amp; Daoism</a:t>
            </a:r>
          </a:p>
          <a:p>
            <a:pPr marL="0" indent="0">
              <a:buNone/>
            </a:pPr>
            <a:endParaRPr lang="en-US" sz="3600" b="1" dirty="0" smtClean="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9664282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683" name="Picture 3" descr="http://www.congresslink.org/lessonplans/Lbjadd.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371600" y="0"/>
            <a:ext cx="6753225" cy="74676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752600"/>
            <a:ext cx="8305800" cy="4114800"/>
          </a:xfrm>
        </p:spPr>
        <p:txBody>
          <a:bodyPr/>
          <a:lstStyle/>
          <a:p>
            <a:pPr algn="ctr">
              <a:buNone/>
            </a:pPr>
            <a:endParaRPr lang="en-US" sz="4000" dirty="0" smtClean="0"/>
          </a:p>
          <a:p>
            <a:pPr algn="ctr">
              <a:buNone/>
            </a:pPr>
            <a:r>
              <a:rPr lang="en-US" sz="4000" dirty="0" smtClean="0"/>
              <a:t>…Was like grandma’s nightshirt </a:t>
            </a:r>
          </a:p>
          <a:p>
            <a:pPr algn="ctr">
              <a:buNone/>
            </a:pPr>
            <a:r>
              <a:rPr lang="en-US" sz="4000" dirty="0" smtClean="0"/>
              <a:t>-it covered everything</a:t>
            </a:r>
          </a:p>
          <a:p>
            <a:pPr algn="ctr">
              <a:buNone/>
            </a:pPr>
            <a:endParaRPr lang="en-US" sz="2000" dirty="0" smtClean="0"/>
          </a:p>
          <a:p>
            <a:pPr algn="ctr">
              <a:buNone/>
            </a:pPr>
            <a:r>
              <a:rPr lang="en-US" sz="2000" dirty="0" smtClean="0"/>
              <a:t>LBJ</a:t>
            </a:r>
          </a:p>
          <a:p>
            <a:pPr algn="ctr">
              <a:buNone/>
            </a:pPr>
            <a:r>
              <a:rPr lang="en-US" sz="2000" dirty="0" smtClean="0"/>
              <a:t>Regarding the Gulf of Tonkin Resolution</a:t>
            </a:r>
            <a:endParaRPr lang="en-US" sz="2000" dirty="0"/>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Gulf of Tonkin Resolution Vote</a:t>
            </a:r>
            <a:br>
              <a:rPr lang="en-US" dirty="0" smtClean="0"/>
            </a:br>
            <a:endParaRPr lang="en-US" dirty="0"/>
          </a:p>
        </p:txBody>
      </p:sp>
      <p:sp>
        <p:nvSpPr>
          <p:cNvPr id="7" name="Content Placeholder 6"/>
          <p:cNvSpPr>
            <a:spLocks noGrp="1"/>
          </p:cNvSpPr>
          <p:nvPr>
            <p:ph idx="1"/>
          </p:nvPr>
        </p:nvSpPr>
        <p:spPr>
          <a:xfrm>
            <a:off x="1066800" y="1447800"/>
            <a:ext cx="7620000" cy="4876800"/>
          </a:xfrm>
        </p:spPr>
        <p:txBody>
          <a:bodyPr/>
          <a:lstStyle/>
          <a:p>
            <a:pPr>
              <a:buNone/>
            </a:pPr>
            <a:r>
              <a:rPr lang="en-US" sz="4000" dirty="0" smtClean="0"/>
              <a:t>House of Representatives    416 – 0</a:t>
            </a:r>
          </a:p>
          <a:p>
            <a:pPr>
              <a:buNone/>
            </a:pPr>
            <a:r>
              <a:rPr lang="en-US" sz="4000" dirty="0" smtClean="0"/>
              <a:t>US Senate				    88 – 2</a:t>
            </a:r>
          </a:p>
          <a:p>
            <a:pPr>
              <a:buNone/>
            </a:pPr>
            <a:endParaRPr lang="en-US" sz="2800" dirty="0" smtClean="0"/>
          </a:p>
          <a:p>
            <a:pPr algn="ctr">
              <a:buNone/>
            </a:pPr>
            <a:r>
              <a:rPr lang="en-US" sz="2800" b="1" dirty="0" smtClean="0"/>
              <a:t>I believe that history will record we have made a great mistake…We are in effect giving the President war-making powers in the absence of a declaration of war</a:t>
            </a:r>
          </a:p>
          <a:p>
            <a:pPr algn="ctr">
              <a:buNone/>
            </a:pPr>
            <a:r>
              <a:rPr lang="en-US" sz="2800" dirty="0" smtClean="0"/>
              <a:t>Wayne Morse of Oregon (Dissenting Senator)</a:t>
            </a:r>
          </a:p>
          <a:p>
            <a:pPr algn="ctr">
              <a:buNone/>
            </a:pPr>
            <a:r>
              <a:rPr lang="en-US" sz="2800" dirty="0" smtClean="0"/>
              <a:t>It was repealed in 1970</a:t>
            </a:r>
            <a:endParaRPr lang="en-US" sz="2800" dirty="0"/>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24000" y="1752600"/>
            <a:ext cx="6934200" cy="4114800"/>
          </a:xfrm>
        </p:spPr>
        <p:txBody>
          <a:bodyPr/>
          <a:lstStyle/>
          <a:p>
            <a:pPr algn="ctr">
              <a:buNone/>
            </a:pPr>
            <a:r>
              <a:rPr lang="en-US" sz="3600" dirty="0" smtClean="0"/>
              <a:t>We are not about to send American boys nine or ten thousand miles away from home to do what Asian boys ought to be doing for themselves</a:t>
            </a:r>
          </a:p>
          <a:p>
            <a:pPr algn="ctr">
              <a:buNone/>
            </a:pPr>
            <a:r>
              <a:rPr lang="en-US" sz="1800" dirty="0" smtClean="0"/>
              <a:t>L.B. Johnson</a:t>
            </a:r>
          </a:p>
          <a:p>
            <a:pPr algn="ctr">
              <a:buNone/>
            </a:pPr>
            <a:r>
              <a:rPr lang="en-US" sz="1800" dirty="0" smtClean="0"/>
              <a:t>October 21, 1964</a:t>
            </a:r>
            <a:endParaRPr lang="en-US" sz="1800" dirty="0"/>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the Resolution on LBJ</a:t>
            </a:r>
            <a:endParaRPr lang="en-US" dirty="0"/>
          </a:p>
        </p:txBody>
      </p:sp>
      <p:sp>
        <p:nvSpPr>
          <p:cNvPr id="3" name="Content Placeholder 2"/>
          <p:cNvSpPr>
            <a:spLocks noGrp="1"/>
          </p:cNvSpPr>
          <p:nvPr>
            <p:ph idx="1"/>
          </p:nvPr>
        </p:nvSpPr>
        <p:spPr/>
        <p:txBody>
          <a:bodyPr/>
          <a:lstStyle/>
          <a:p>
            <a:r>
              <a:rPr lang="en-US" b="1" dirty="0" smtClean="0"/>
              <a:t>Immediately</a:t>
            </a:r>
            <a:r>
              <a:rPr lang="en-US" dirty="0" smtClean="0"/>
              <a:t>:  Johnson took a wait and see attitude</a:t>
            </a:r>
          </a:p>
          <a:p>
            <a:r>
              <a:rPr lang="en-US" b="1" dirty="0" smtClean="0"/>
              <a:t>Long-term</a:t>
            </a:r>
            <a:r>
              <a:rPr lang="en-US" dirty="0" smtClean="0"/>
              <a:t>:  Escalation of American Soldiers</a:t>
            </a:r>
          </a:p>
          <a:p>
            <a:endParaRPr lang="en-US" dirty="0" smtClean="0"/>
          </a:p>
          <a:p>
            <a:r>
              <a:rPr lang="en-US" dirty="0" smtClean="0"/>
              <a:t>Advisers had many opinions, Johnson took time</a:t>
            </a:r>
          </a:p>
          <a:p>
            <a:r>
              <a:rPr lang="en-US" dirty="0" smtClean="0"/>
              <a:t>While LBJ delayed his decision, communist forces went on the offensive</a:t>
            </a:r>
            <a:endParaRPr lang="en-US" dirty="0"/>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December 1964</a:t>
            </a:r>
            <a:endParaRPr lang="en-US" dirty="0"/>
          </a:p>
        </p:txBody>
      </p:sp>
      <p:sp>
        <p:nvSpPr>
          <p:cNvPr id="3" name="Content Placeholder 2"/>
          <p:cNvSpPr>
            <a:spLocks noGrp="1"/>
          </p:cNvSpPr>
          <p:nvPr>
            <p:ph idx="1"/>
          </p:nvPr>
        </p:nvSpPr>
        <p:spPr>
          <a:xfrm>
            <a:off x="1066800" y="1447800"/>
            <a:ext cx="7620000" cy="4419600"/>
          </a:xfrm>
        </p:spPr>
        <p:txBody>
          <a:bodyPr/>
          <a:lstStyle/>
          <a:p>
            <a:r>
              <a:rPr lang="en-US" dirty="0" smtClean="0"/>
              <a:t>South Vietnamese Government outposts and villages were attacked by the Vietminh</a:t>
            </a:r>
          </a:p>
          <a:p>
            <a:r>
              <a:rPr lang="en-US" dirty="0" smtClean="0"/>
              <a:t>Saigon’s government was dealing with coups, counter-coups, fighting between Catholics and Buddhists, protests</a:t>
            </a:r>
          </a:p>
          <a:p>
            <a:r>
              <a:rPr lang="en-US" dirty="0" smtClean="0"/>
              <a:t>December 24, 1964 a bomb exploded in a Saigon Hotel used by US Officers:  Two Americans died, 58 were wounded</a:t>
            </a:r>
            <a:endParaRPr lang="en-US" dirty="0"/>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3200" b="1"/>
              <a:t>STAGE 3:  Combat Role (1965-1968)</a:t>
            </a:r>
          </a:p>
        </p:txBody>
      </p:sp>
      <p:sp>
        <p:nvSpPr>
          <p:cNvPr id="38915" name="Rectangle 3"/>
          <p:cNvSpPr>
            <a:spLocks noGrp="1" noChangeArrowheads="1"/>
          </p:cNvSpPr>
          <p:nvPr>
            <p:ph type="body" sz="half" idx="1"/>
          </p:nvPr>
        </p:nvSpPr>
        <p:spPr/>
        <p:txBody>
          <a:bodyPr/>
          <a:lstStyle/>
          <a:p>
            <a:r>
              <a:rPr lang="en-US" sz="2000" b="1" i="1"/>
              <a:t>GOALS:</a:t>
            </a:r>
          </a:p>
          <a:p>
            <a:pPr lvl="1"/>
            <a:r>
              <a:rPr lang="en-US" sz="2000"/>
              <a:t>Continually bomb North Vietnam to pressure VC to stop attacks </a:t>
            </a:r>
          </a:p>
          <a:p>
            <a:pPr lvl="1"/>
            <a:r>
              <a:rPr lang="en-US" sz="2000"/>
              <a:t>N.Vietnam (Ho) adopts new </a:t>
            </a:r>
            <a:r>
              <a:rPr lang="ja-JP" altLang="en-US" sz="2000">
                <a:latin typeface="Arial"/>
              </a:rPr>
              <a:t>“</a:t>
            </a:r>
            <a:r>
              <a:rPr lang="en-US" sz="2000"/>
              <a:t>protracted war strategy</a:t>
            </a:r>
            <a:r>
              <a:rPr lang="ja-JP" altLang="en-US" sz="2000">
                <a:latin typeface="Arial"/>
              </a:rPr>
              <a:t>”</a:t>
            </a:r>
            <a:r>
              <a:rPr lang="en-US" sz="2000"/>
              <a:t> intended to bog down and frustrate US military, intended to force a negotiated peace</a:t>
            </a:r>
          </a:p>
        </p:txBody>
      </p:sp>
      <p:sp>
        <p:nvSpPr>
          <p:cNvPr id="38921" name="Rectangle 9"/>
          <p:cNvSpPr>
            <a:spLocks noGrp="1" noChangeArrowheads="1"/>
          </p:cNvSpPr>
          <p:nvPr>
            <p:ph type="body" sz="half" idx="2"/>
          </p:nvPr>
        </p:nvSpPr>
        <p:spPr>
          <a:xfrm>
            <a:off x="4876800" y="1447800"/>
            <a:ext cx="3733800" cy="4114800"/>
          </a:xfrm>
        </p:spPr>
        <p:txBody>
          <a:bodyPr/>
          <a:lstStyle/>
          <a:p>
            <a:pPr>
              <a:lnSpc>
                <a:spcPct val="90000"/>
              </a:lnSpc>
            </a:pPr>
            <a:r>
              <a:rPr lang="en-US" sz="2000" b="1" i="1"/>
              <a:t>IMPORTANT DEVELOPMENTS:</a:t>
            </a:r>
          </a:p>
          <a:p>
            <a:pPr lvl="1">
              <a:lnSpc>
                <a:spcPct val="90000"/>
              </a:lnSpc>
            </a:pPr>
            <a:r>
              <a:rPr lang="en-US" sz="1600"/>
              <a:t>August, 1965:  After the VC </a:t>
            </a:r>
            <a:r>
              <a:rPr lang="en-US" sz="1800"/>
              <a:t>attacked two US Army bases LBJ orders the start of Operation Rolling Thunder (lasts 3 yrs.)</a:t>
            </a:r>
          </a:p>
          <a:p>
            <a:pPr lvl="1">
              <a:lnSpc>
                <a:spcPct val="90000"/>
              </a:lnSpc>
            </a:pPr>
            <a:r>
              <a:rPr lang="en-US" sz="1800"/>
              <a:t>March 8, 1965:  The first official US combat troops arrive- Marines </a:t>
            </a:r>
            <a:r>
              <a:rPr lang="en-US" sz="1800" b="1"/>
              <a:t>PHOTO JOURNEY OF A MARINE:</a:t>
            </a:r>
            <a:r>
              <a:rPr lang="en-US" sz="1800"/>
              <a:t> </a:t>
            </a:r>
            <a:r>
              <a:rPr lang="en-US" sz="1800">
                <a:hlinkClick r:id="rId2" action="ppaction://hlinksldjump"/>
              </a:rPr>
              <a:t>http://www.woodlot.com/vietnam/html/pat1.html </a:t>
            </a:r>
            <a:endParaRPr lang="en-US" sz="1800"/>
          </a:p>
          <a:p>
            <a:pPr lvl="1">
              <a:lnSpc>
                <a:spcPct val="90000"/>
              </a:lnSpc>
            </a:pPr>
            <a:r>
              <a:rPr lang="en-US" sz="1800"/>
              <a:t>As a result, VC target American civilian and military personnel  </a:t>
            </a:r>
          </a:p>
          <a:p>
            <a:pPr lvl="1">
              <a:lnSpc>
                <a:spcPct val="90000"/>
              </a:lnSpc>
            </a:pPr>
            <a:r>
              <a:rPr lang="en-US" sz="1800"/>
              <a:t>March-April: The first NVA combat troops arrive in the south &amp; play  limited role helping VC</a:t>
            </a:r>
          </a:p>
          <a:p>
            <a:pPr lvl="1">
              <a:lnSpc>
                <a:spcPct val="90000"/>
              </a:lnSpc>
            </a:pPr>
            <a:endParaRPr lang="en-US" sz="1800"/>
          </a:p>
          <a:p>
            <a:pPr lvl="1">
              <a:lnSpc>
                <a:spcPct val="90000"/>
              </a:lnSpc>
            </a:pPr>
            <a:endParaRPr lang="en-US" sz="1800"/>
          </a:p>
        </p:txBody>
      </p:sp>
      <p:sp>
        <p:nvSpPr>
          <p:cNvPr id="38917" name="Rectangle 5"/>
          <p:cNvSpPr>
            <a:spLocks noChangeArrowheads="1"/>
          </p:cNvSpPr>
          <p:nvPr/>
        </p:nvSpPr>
        <p:spPr bwMode="auto">
          <a:xfrm>
            <a:off x="2071688" y="1949450"/>
            <a:ext cx="9144000" cy="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endParaRPr lang="en-US"/>
          </a:p>
        </p:txBody>
      </p:sp>
      <p:sp>
        <p:nvSpPr>
          <p:cNvPr id="38919" name="AutoShape 7" descr="http://www.youneverlisten.com/bands/rage/rage.jpg"/>
          <p:cNvSpPr>
            <a:spLocks noChangeAspect="1" noChangeArrowheads="1"/>
          </p:cNvSpPr>
          <p:nvPr/>
        </p:nvSpPr>
        <p:spPr bwMode="auto">
          <a:xfrm>
            <a:off x="3154363" y="1995488"/>
            <a:ext cx="2835275" cy="2868612"/>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a:lstStyle/>
          <a:p>
            <a:endParaRPr lang="en-US"/>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February 6, 1965</a:t>
            </a:r>
            <a:endParaRPr lang="en-US" dirty="0"/>
          </a:p>
        </p:txBody>
      </p:sp>
      <p:sp>
        <p:nvSpPr>
          <p:cNvPr id="3" name="Content Placeholder 2"/>
          <p:cNvSpPr>
            <a:spLocks noGrp="1"/>
          </p:cNvSpPr>
          <p:nvPr>
            <p:ph idx="1"/>
          </p:nvPr>
        </p:nvSpPr>
        <p:spPr/>
        <p:txBody>
          <a:bodyPr/>
          <a:lstStyle/>
          <a:p>
            <a:r>
              <a:rPr lang="en-US" dirty="0" smtClean="0"/>
              <a:t>Outside </a:t>
            </a:r>
            <a:r>
              <a:rPr lang="en-US" dirty="0" err="1" smtClean="0"/>
              <a:t>Pleiku</a:t>
            </a:r>
            <a:r>
              <a:rPr lang="en-US" dirty="0" smtClean="0"/>
              <a:t> (S. Vietnamese Army Headquarters) a Green Berets base with an airstrip was attacked</a:t>
            </a:r>
          </a:p>
          <a:p>
            <a:r>
              <a:rPr lang="en-US" dirty="0" smtClean="0"/>
              <a:t>Several Americans killed, over 100 wounded, ten aircraft destroyed</a:t>
            </a:r>
          </a:p>
          <a:p>
            <a:r>
              <a:rPr lang="en-US" dirty="0" smtClean="0"/>
              <a:t>Within hours, the USA was Bombing North Vietnam</a:t>
            </a:r>
          </a:p>
          <a:p>
            <a:r>
              <a:rPr lang="en-US" i="1" dirty="0" smtClean="0"/>
              <a:t>Rolling Thunder</a:t>
            </a:r>
            <a:r>
              <a:rPr lang="en-US" dirty="0" smtClean="0"/>
              <a:t>- a bombing campaign- would go on for three years</a:t>
            </a:r>
            <a:endParaRPr lang="en-US" dirty="0"/>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9635" name="Picture 3" descr="http://www.war-stories.com/images/a_b52-bombs-away-01.gif"/>
          <p:cNvPicPr>
            <a:picLocks noChangeAspect="1" noChangeArrowheads="1" noCrop="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209800" y="2286000"/>
            <a:ext cx="5562600" cy="41719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69636" name="Rectangle 4"/>
          <p:cNvSpPr>
            <a:spLocks noChangeArrowheads="1"/>
          </p:cNvSpPr>
          <p:nvPr/>
        </p:nvSpPr>
        <p:spPr bwMode="auto">
          <a:xfrm>
            <a:off x="2362200" y="1676400"/>
            <a:ext cx="5218113" cy="4572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wrap="none">
            <a:spAutoFit/>
          </a:bodyPr>
          <a:lstStyle/>
          <a:p>
            <a:r>
              <a:rPr lang="en-US">
                <a:hlinkClick r:id="rId3" action="ppaction://hlinksldjump"/>
              </a:rPr>
              <a:t>http://www.war-stories.com/b52-sqd.htm</a:t>
            </a:r>
            <a:endParaRPr lang="en-US"/>
          </a:p>
        </p:txBody>
      </p:sp>
      <p:sp>
        <p:nvSpPr>
          <p:cNvPr id="69637" name="Rectangle 5"/>
          <p:cNvSpPr>
            <a:spLocks noGrp="1" noChangeArrowheads="1"/>
          </p:cNvSpPr>
          <p:nvPr>
            <p:ph type="title"/>
          </p:nvPr>
        </p:nvSpPr>
        <p:spPr>
          <a:xfrm>
            <a:off x="1066800" y="533400"/>
            <a:ext cx="7620000" cy="1143000"/>
          </a:xfrm>
        </p:spPr>
        <p:txBody>
          <a:bodyPr/>
          <a:lstStyle/>
          <a:p>
            <a:r>
              <a:rPr lang="en-US"/>
              <a:t>Operation Rolling Thunder</a:t>
            </a: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Vietnam:  The LBJ Years</a:t>
            </a:r>
            <a:endParaRPr lang="en-US" dirty="0"/>
          </a:p>
        </p:txBody>
      </p:sp>
      <p:sp>
        <p:nvSpPr>
          <p:cNvPr id="5" name="Subtitle 4"/>
          <p:cNvSpPr>
            <a:spLocks noGrp="1"/>
          </p:cNvSpPr>
          <p:nvPr>
            <p:ph type="subTitle" idx="1"/>
          </p:nvPr>
        </p:nvSpPr>
        <p:spPr/>
        <p:txBody>
          <a:bodyPr/>
          <a:lstStyle/>
          <a:p>
            <a:r>
              <a:rPr lang="en-US" dirty="0" smtClean="0"/>
              <a:t>The Request for Combat Troops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Invaders</a:t>
            </a:r>
            <a:endParaRPr lang="en-US" dirty="0"/>
          </a:p>
        </p:txBody>
      </p:sp>
      <p:sp>
        <p:nvSpPr>
          <p:cNvPr id="3" name="Content Placeholder 2"/>
          <p:cNvSpPr>
            <a:spLocks noGrp="1"/>
          </p:cNvSpPr>
          <p:nvPr>
            <p:ph idx="1"/>
          </p:nvPr>
        </p:nvSpPr>
        <p:spPr>
          <a:xfrm>
            <a:off x="1066800" y="2057400"/>
            <a:ext cx="7620000" cy="3810000"/>
          </a:xfrm>
        </p:spPr>
        <p:txBody>
          <a:bodyPr/>
          <a:lstStyle/>
          <a:p>
            <a:r>
              <a:rPr lang="en-US" dirty="0" smtClean="0"/>
              <a:t>“The Foreign invaders from Europe IGNORE, DISMISS, or MISUNDERSTAND Vietnam’s Values, Traits, and Culture” </a:t>
            </a:r>
            <a:r>
              <a:rPr lang="en-US" sz="2400" dirty="0" smtClean="0"/>
              <a:t>(on-line lecture by Prof. R. </a:t>
            </a:r>
            <a:r>
              <a:rPr lang="en-US" sz="2400" dirty="0" err="1" smtClean="0"/>
              <a:t>Buzzanco</a:t>
            </a:r>
            <a:r>
              <a:rPr lang="en-US" sz="2400" dirty="0" smtClean="0"/>
              <a:t> U. of Houston)</a:t>
            </a:r>
          </a:p>
          <a:p>
            <a:endParaRPr lang="en-US" sz="2400" dirty="0"/>
          </a:p>
          <a:p>
            <a:r>
              <a:rPr lang="en-US" sz="2800" dirty="0" smtClean="0"/>
              <a:t>Invaders will throw off Vietnam’s natural order, but EVENTUALLY it returns, Patience is the key</a:t>
            </a:r>
            <a:endParaRPr lang="en-US" sz="28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61429951"/>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 Combat Troops</a:t>
            </a:r>
            <a:endParaRPr lang="en-US" dirty="0"/>
          </a:p>
        </p:txBody>
      </p:sp>
      <p:sp>
        <p:nvSpPr>
          <p:cNvPr id="3" name="Content Placeholder 2"/>
          <p:cNvSpPr>
            <a:spLocks noGrp="1"/>
          </p:cNvSpPr>
          <p:nvPr>
            <p:ph idx="1"/>
          </p:nvPr>
        </p:nvSpPr>
        <p:spPr/>
        <p:txBody>
          <a:bodyPr/>
          <a:lstStyle/>
          <a:p>
            <a:r>
              <a:rPr lang="en-US" dirty="0" smtClean="0"/>
              <a:t>LBJ does not want to alarm Americans…</a:t>
            </a:r>
          </a:p>
          <a:p>
            <a:pPr lvl="1"/>
            <a:r>
              <a:rPr lang="en-US" dirty="0" smtClean="0"/>
              <a:t>Downplays the bombing as only temporary</a:t>
            </a:r>
          </a:p>
          <a:p>
            <a:pPr lvl="1"/>
            <a:r>
              <a:rPr lang="en-US" dirty="0" smtClean="0"/>
              <a:t>Daily Bombing Raids were around the corner</a:t>
            </a:r>
          </a:p>
          <a:p>
            <a:pPr lvl="1"/>
            <a:r>
              <a:rPr lang="en-US" dirty="0" smtClean="0"/>
              <a:t>The air war had another effect…</a:t>
            </a:r>
          </a:p>
          <a:p>
            <a:pPr lvl="1"/>
            <a:r>
              <a:rPr lang="en-US" dirty="0" smtClean="0"/>
              <a:t>Who would protect the airstrips?</a:t>
            </a:r>
          </a:p>
          <a:p>
            <a:pPr lvl="1"/>
            <a:r>
              <a:rPr lang="en-US" dirty="0" smtClean="0"/>
              <a:t>General Westmoreland asks for two Marine battalions to protect the </a:t>
            </a:r>
            <a:r>
              <a:rPr lang="en-US" dirty="0" err="1" smtClean="0"/>
              <a:t>Danang</a:t>
            </a:r>
            <a:r>
              <a:rPr lang="en-US" dirty="0" smtClean="0"/>
              <a:t> Air Base</a:t>
            </a:r>
          </a:p>
          <a:p>
            <a:pPr lvl="1"/>
            <a:r>
              <a:rPr lang="en-US" dirty="0" smtClean="0"/>
              <a:t>He does not fully inform Congress nor the American Public</a:t>
            </a:r>
            <a:endParaRPr lang="en-US" dirty="0"/>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Saigon &amp; Escalation: 1965</a:t>
            </a:r>
            <a:endParaRPr lang="en-US" dirty="0"/>
          </a:p>
        </p:txBody>
      </p:sp>
      <p:sp>
        <p:nvSpPr>
          <p:cNvPr id="3" name="Content Placeholder 2"/>
          <p:cNvSpPr>
            <a:spLocks noGrp="1"/>
          </p:cNvSpPr>
          <p:nvPr>
            <p:ph idx="1"/>
          </p:nvPr>
        </p:nvSpPr>
        <p:spPr>
          <a:xfrm>
            <a:off x="762000" y="1752600"/>
            <a:ext cx="8077200" cy="4114800"/>
          </a:xfrm>
        </p:spPr>
        <p:txBody>
          <a:bodyPr/>
          <a:lstStyle/>
          <a:p>
            <a:r>
              <a:rPr lang="en-US" b="1" dirty="0" smtClean="0"/>
              <a:t>Instability of the government</a:t>
            </a:r>
          </a:p>
          <a:p>
            <a:pPr lvl="1"/>
            <a:r>
              <a:rPr lang="en-US" dirty="0" smtClean="0"/>
              <a:t>Numerous shakeups lead to two young officers taking control in June of 1965</a:t>
            </a:r>
          </a:p>
          <a:p>
            <a:pPr lvl="1"/>
            <a:r>
              <a:rPr lang="en-US" dirty="0" smtClean="0"/>
              <a:t>General Nguyen Van </a:t>
            </a:r>
            <a:r>
              <a:rPr lang="en-US" b="1" dirty="0" err="1" smtClean="0"/>
              <a:t>Thieu</a:t>
            </a:r>
            <a:r>
              <a:rPr lang="en-US" dirty="0" smtClean="0"/>
              <a:t> (Chief of Staff), and</a:t>
            </a:r>
          </a:p>
          <a:p>
            <a:pPr lvl="1"/>
            <a:r>
              <a:rPr lang="en-US" dirty="0" smtClean="0"/>
              <a:t>Air Vice Marshall Nguyen Cao </a:t>
            </a:r>
            <a:r>
              <a:rPr lang="en-US" b="1" dirty="0" err="1" smtClean="0"/>
              <a:t>Ky</a:t>
            </a:r>
            <a:r>
              <a:rPr lang="en-US" dirty="0" smtClean="0"/>
              <a:t> (Prime Minister)</a:t>
            </a:r>
          </a:p>
          <a:p>
            <a:pPr lvl="1"/>
            <a:r>
              <a:rPr lang="en-US" sz="3200" b="1" dirty="0" smtClean="0"/>
              <a:t>July</a:t>
            </a:r>
            <a:r>
              <a:rPr lang="en-US" sz="3200" dirty="0" smtClean="0"/>
              <a:t>: </a:t>
            </a:r>
            <a:r>
              <a:rPr lang="en-US" sz="3200" b="1" dirty="0" smtClean="0"/>
              <a:t>General</a:t>
            </a:r>
            <a:r>
              <a:rPr lang="en-US" sz="3200" dirty="0" smtClean="0"/>
              <a:t> </a:t>
            </a:r>
            <a:r>
              <a:rPr lang="en-US" sz="3200" b="1" dirty="0" smtClean="0"/>
              <a:t>Westmoreland asks for </a:t>
            </a:r>
            <a:r>
              <a:rPr lang="en-US" sz="3200" b="1" i="1" u="sng" dirty="0" smtClean="0"/>
              <a:t>180,000 men immediately and another 100,000 in 1966</a:t>
            </a:r>
          </a:p>
          <a:p>
            <a:pPr lvl="1"/>
            <a:endParaRPr lang="en-US" dirty="0"/>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Doubts?</a:t>
            </a:r>
            <a:endParaRPr lang="en-US" dirty="0"/>
          </a:p>
        </p:txBody>
      </p:sp>
      <p:sp>
        <p:nvSpPr>
          <p:cNvPr id="3" name="Content Placeholder 2"/>
          <p:cNvSpPr>
            <a:spLocks noGrp="1"/>
          </p:cNvSpPr>
          <p:nvPr>
            <p:ph idx="1"/>
          </p:nvPr>
        </p:nvSpPr>
        <p:spPr>
          <a:xfrm>
            <a:off x="685800" y="1066800"/>
            <a:ext cx="8001000" cy="4800600"/>
          </a:xfrm>
        </p:spPr>
        <p:txBody>
          <a:bodyPr/>
          <a:lstStyle/>
          <a:p>
            <a:r>
              <a:rPr lang="en-US" dirty="0" smtClean="0"/>
              <a:t>Sec. of Defense Robert McNamara had second thoughts</a:t>
            </a:r>
          </a:p>
          <a:p>
            <a:pPr lvl="1"/>
            <a:r>
              <a:rPr lang="en-US" dirty="0" smtClean="0"/>
              <a:t>The Bombing Raids had not stopped the N. Vietnamese movement, esp. along the </a:t>
            </a:r>
            <a:r>
              <a:rPr lang="en-US" b="1" dirty="0" smtClean="0"/>
              <a:t>HO CHI MINH Trail</a:t>
            </a:r>
          </a:p>
          <a:p>
            <a:pPr lvl="1"/>
            <a:r>
              <a:rPr lang="en-US" dirty="0" smtClean="0"/>
              <a:t>Wondered if even </a:t>
            </a:r>
            <a:r>
              <a:rPr lang="en-US" b="1" dirty="0" smtClean="0"/>
              <a:t>600,000</a:t>
            </a:r>
            <a:r>
              <a:rPr lang="en-US" dirty="0" smtClean="0"/>
              <a:t> could win this guerilla war</a:t>
            </a:r>
          </a:p>
          <a:p>
            <a:pPr lvl="1"/>
            <a:r>
              <a:rPr lang="en-US" dirty="0" smtClean="0"/>
              <a:t>He also took notice of the </a:t>
            </a:r>
            <a:r>
              <a:rPr lang="en-US" b="1" dirty="0" smtClean="0"/>
              <a:t>first antiwar protests </a:t>
            </a:r>
            <a:r>
              <a:rPr lang="en-US" dirty="0" smtClean="0"/>
              <a:t>in America</a:t>
            </a:r>
          </a:p>
          <a:p>
            <a:pPr lvl="1"/>
            <a:r>
              <a:rPr lang="en-US" b="1" dirty="0" smtClean="0"/>
              <a:t>In 1995 he published </a:t>
            </a:r>
            <a:r>
              <a:rPr lang="en-US" b="1" i="1" dirty="0" smtClean="0"/>
              <a:t>In Retrospect: The Tragedy and Lessons of Vietnam</a:t>
            </a:r>
            <a:endParaRPr lang="en-US" b="1" i="1" dirty="0"/>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620000" cy="1295400"/>
          </a:xfrm>
        </p:spPr>
        <p:txBody>
          <a:bodyPr/>
          <a:lstStyle/>
          <a:p>
            <a:pPr lvl="1"/>
            <a:r>
              <a:rPr lang="en-US" sz="3200" b="1" dirty="0" smtClean="0"/>
              <a:t> </a:t>
            </a:r>
            <a:r>
              <a:rPr lang="en-US" sz="3200" b="1" i="1" dirty="0" smtClean="0"/>
              <a:t>In Retrospect: The Tragedy and Lessons of Vietnam</a:t>
            </a:r>
            <a:r>
              <a:rPr lang="en-US" b="1" i="1" dirty="0" smtClean="0"/>
              <a:t/>
            </a:r>
            <a:br>
              <a:rPr lang="en-US" b="1" i="1" dirty="0" smtClean="0"/>
            </a:br>
            <a:endParaRPr lang="en-US" dirty="0"/>
          </a:p>
        </p:txBody>
      </p:sp>
      <p:sp>
        <p:nvSpPr>
          <p:cNvPr id="3" name="Content Placeholder 2"/>
          <p:cNvSpPr>
            <a:spLocks noGrp="1"/>
          </p:cNvSpPr>
          <p:nvPr>
            <p:ph idx="1"/>
          </p:nvPr>
        </p:nvSpPr>
        <p:spPr/>
        <p:txBody>
          <a:bodyPr/>
          <a:lstStyle/>
          <a:p>
            <a:r>
              <a:rPr lang="en-US" dirty="0" smtClean="0"/>
              <a:t>By the mid-1960s it became clear that the South Vietnamese would able to defend themselves using our superior technology</a:t>
            </a:r>
          </a:p>
          <a:p>
            <a:r>
              <a:rPr lang="en-US" dirty="0" smtClean="0"/>
              <a:t>He said ways to get out were sabotaged</a:t>
            </a:r>
          </a:p>
          <a:p>
            <a:r>
              <a:rPr lang="en-US" dirty="0" smtClean="0"/>
              <a:t>Inability of the USA to integrate and coordinate our Military and Diplomatic actions</a:t>
            </a:r>
          </a:p>
          <a:p>
            <a:r>
              <a:rPr lang="en-US" dirty="0" smtClean="0"/>
              <a:t>Another Author of </a:t>
            </a:r>
            <a:r>
              <a:rPr lang="en-US" i="1" dirty="0" smtClean="0"/>
              <a:t>Marigold</a:t>
            </a:r>
            <a:r>
              <a:rPr lang="en-US" dirty="0" smtClean="0"/>
              <a:t> actually details one such story</a:t>
            </a:r>
            <a:endParaRPr lang="en-US" dirty="0"/>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McNamara</a:t>
            </a:r>
            <a:endParaRPr lang="en-US" dirty="0"/>
          </a:p>
        </p:txBody>
      </p:sp>
      <p:sp>
        <p:nvSpPr>
          <p:cNvPr id="3" name="Content Placeholder 2"/>
          <p:cNvSpPr>
            <a:spLocks noGrp="1"/>
          </p:cNvSpPr>
          <p:nvPr>
            <p:ph idx="1"/>
          </p:nvPr>
        </p:nvSpPr>
        <p:spPr/>
        <p:txBody>
          <a:bodyPr/>
          <a:lstStyle/>
          <a:p>
            <a:r>
              <a:rPr lang="en-US" dirty="0" smtClean="0"/>
              <a:t>Told a congressional committee in 1967 that our bombing raids had failed</a:t>
            </a:r>
          </a:p>
          <a:p>
            <a:r>
              <a:rPr lang="en-US" dirty="0" smtClean="0"/>
              <a:t>Johnson replaced him as Secretary of Defense, with a long-time friend, Clark Clifford (a Lawyer in DC)</a:t>
            </a:r>
          </a:p>
          <a:p>
            <a:r>
              <a:rPr lang="en-US" dirty="0" smtClean="0"/>
              <a:t>We now know others who did not testify before congress were sending LBJ “for your eyes only” memos  (i.e. CIA Director Richard Helms)</a:t>
            </a:r>
            <a:endParaRPr lang="en-US" dirty="0"/>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685800"/>
          </a:xfrm>
        </p:spPr>
        <p:txBody>
          <a:bodyPr/>
          <a:lstStyle/>
          <a:p>
            <a:r>
              <a:rPr lang="en-US" sz="3200" b="1" dirty="0" smtClean="0"/>
              <a:t>The Second Indochinese War:  </a:t>
            </a:r>
            <a:r>
              <a:rPr lang="en-US" sz="3200" b="1" i="1" u="sng" dirty="0" smtClean="0"/>
              <a:t>LBJ: 1967</a:t>
            </a:r>
            <a:endParaRPr lang="en-US" sz="3200" b="1" i="1" u="sng" dirty="0"/>
          </a:p>
        </p:txBody>
      </p:sp>
      <p:sp>
        <p:nvSpPr>
          <p:cNvPr id="3" name="Content Placeholder 2"/>
          <p:cNvSpPr>
            <a:spLocks noGrp="1"/>
          </p:cNvSpPr>
          <p:nvPr>
            <p:ph idx="1"/>
          </p:nvPr>
        </p:nvSpPr>
        <p:spPr>
          <a:xfrm>
            <a:off x="609600" y="1295400"/>
            <a:ext cx="8229600" cy="5334000"/>
          </a:xfrm>
        </p:spPr>
        <p:txBody>
          <a:bodyPr/>
          <a:lstStyle/>
          <a:p>
            <a:r>
              <a:rPr lang="en-US" dirty="0" smtClean="0"/>
              <a:t>Privately was worried</a:t>
            </a:r>
          </a:p>
          <a:p>
            <a:pPr lvl="1"/>
            <a:r>
              <a:rPr lang="en-US" dirty="0" smtClean="0"/>
              <a:t>Escalation does not guarantee victory</a:t>
            </a:r>
          </a:p>
          <a:p>
            <a:pPr lvl="1"/>
            <a:r>
              <a:rPr lang="en-US" dirty="0" smtClean="0"/>
              <a:t>Risk of China Getting Involved</a:t>
            </a:r>
          </a:p>
          <a:p>
            <a:pPr lvl="2"/>
            <a:r>
              <a:rPr lang="en-US" dirty="0" smtClean="0"/>
              <a:t>Although now we realize they were starting their own nightmare the Cultural Revolution</a:t>
            </a:r>
          </a:p>
          <a:p>
            <a:r>
              <a:rPr lang="en-US" dirty="0" smtClean="0"/>
              <a:t>Publicly he was optimistic</a:t>
            </a:r>
          </a:p>
          <a:p>
            <a:pPr lvl="1"/>
            <a:r>
              <a:rPr lang="en-US" dirty="0" smtClean="0"/>
              <a:t>Gave the military new targets</a:t>
            </a:r>
          </a:p>
          <a:p>
            <a:pPr lvl="1"/>
            <a:r>
              <a:rPr lang="en-US" dirty="0" smtClean="0"/>
              <a:t>Sent more troops</a:t>
            </a:r>
          </a:p>
          <a:p>
            <a:pPr lvl="2"/>
            <a:r>
              <a:rPr lang="en-US" dirty="0" smtClean="0"/>
              <a:t>End of 1967------500,000 troops were in Vietnam</a:t>
            </a:r>
          </a:p>
          <a:p>
            <a:pPr lvl="2"/>
            <a:r>
              <a:rPr lang="en-US" dirty="0" smtClean="0"/>
              <a:t>In 1967 alone----- America lost 9,000 soldiers</a:t>
            </a:r>
          </a:p>
          <a:p>
            <a:pPr lvl="2"/>
            <a:r>
              <a:rPr lang="en-US" dirty="0" smtClean="0"/>
              <a:t>In 1967 -----Some said we were starting to win…</a:t>
            </a:r>
          </a:p>
          <a:p>
            <a:pPr lvl="2"/>
            <a:endParaRPr lang="en-US" dirty="0" smtClean="0"/>
          </a:p>
          <a:p>
            <a:pPr lvl="2"/>
            <a:endParaRPr lang="en-US" dirty="0"/>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153400" cy="609600"/>
          </a:xfrm>
        </p:spPr>
        <p:txBody>
          <a:bodyPr/>
          <a:lstStyle/>
          <a:p>
            <a:r>
              <a:rPr lang="en-US" sz="3200" b="1" dirty="0" smtClean="0"/>
              <a:t>The Second Indochinese War:  </a:t>
            </a:r>
            <a:r>
              <a:rPr lang="en-US" sz="3200" b="1" i="1" u="sng" dirty="0" smtClean="0"/>
              <a:t>LBJ: 1967</a:t>
            </a:r>
            <a:endParaRPr lang="en-US" sz="3200" dirty="0"/>
          </a:p>
        </p:txBody>
      </p:sp>
      <p:sp>
        <p:nvSpPr>
          <p:cNvPr id="3" name="Content Placeholder 2"/>
          <p:cNvSpPr>
            <a:spLocks noGrp="1"/>
          </p:cNvSpPr>
          <p:nvPr>
            <p:ph idx="1"/>
          </p:nvPr>
        </p:nvSpPr>
        <p:spPr>
          <a:xfrm>
            <a:off x="609600" y="1447800"/>
            <a:ext cx="8229600" cy="4419600"/>
          </a:xfrm>
        </p:spPr>
        <p:txBody>
          <a:bodyPr/>
          <a:lstStyle/>
          <a:p>
            <a:r>
              <a:rPr lang="en-US" b="1" i="1" dirty="0" smtClean="0"/>
              <a:t>Westmoreland</a:t>
            </a:r>
            <a:r>
              <a:rPr lang="en-US" dirty="0" smtClean="0"/>
              <a:t>:  “ </a:t>
            </a:r>
            <a:r>
              <a:rPr lang="en-US" sz="2800" b="1" dirty="0" smtClean="0"/>
              <a:t>We have reached an important point when the end begins to come into view</a:t>
            </a:r>
            <a:r>
              <a:rPr lang="en-US" sz="2800" dirty="0" smtClean="0"/>
              <a:t>”</a:t>
            </a:r>
          </a:p>
          <a:p>
            <a:r>
              <a:rPr lang="en-US" b="1" i="1" dirty="0" smtClean="0"/>
              <a:t>Sec. of State:  Dean Rusk</a:t>
            </a:r>
            <a:r>
              <a:rPr lang="en-US" dirty="0" smtClean="0"/>
              <a:t>:  </a:t>
            </a:r>
            <a:r>
              <a:rPr lang="en-US" sz="2800" dirty="0" smtClean="0"/>
              <a:t>The North Vietnamese were </a:t>
            </a:r>
            <a:r>
              <a:rPr lang="en-US" sz="2800" b="1" dirty="0" smtClean="0"/>
              <a:t>“hurting very badly”</a:t>
            </a:r>
          </a:p>
          <a:p>
            <a:endParaRPr lang="en-US" sz="2800" b="1" dirty="0" smtClean="0"/>
          </a:p>
          <a:p>
            <a:r>
              <a:rPr lang="en-US" b="1" i="1" dirty="0" smtClean="0"/>
              <a:t>National Security Advisor</a:t>
            </a:r>
            <a:r>
              <a:rPr lang="en-US" dirty="0" smtClean="0"/>
              <a:t>: Walter W. </a:t>
            </a:r>
            <a:r>
              <a:rPr lang="en-US" dirty="0" err="1" smtClean="0"/>
              <a:t>Rostow</a:t>
            </a:r>
            <a:r>
              <a:rPr lang="en-US" dirty="0" smtClean="0"/>
              <a:t>: </a:t>
            </a:r>
            <a:r>
              <a:rPr lang="en-US" sz="2800" b="1" dirty="0" smtClean="0"/>
              <a:t>“I see the light at the end of the tunnel” (Dec. ‘67) </a:t>
            </a:r>
            <a:endParaRPr lang="en-US" sz="2800" b="1" dirty="0"/>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a:spLocks noGrp="1"/>
          </p:cNvSpPr>
          <p:nvPr>
            <p:ph type="title"/>
          </p:nvPr>
        </p:nvSpPr>
        <p:spPr>
          <a:xfrm>
            <a:off x="1066800" y="304800"/>
            <a:ext cx="7620000" cy="762000"/>
          </a:xfrm>
        </p:spPr>
        <p:txBody>
          <a:bodyPr/>
          <a:lstStyle/>
          <a:p>
            <a:pPr eaLnBrk="1" hangingPunct="1">
              <a:defRPr/>
            </a:pPr>
            <a:r>
              <a:rPr lang="en-US" dirty="0" err="1" smtClean="0"/>
              <a:t>Khe</a:t>
            </a:r>
            <a:r>
              <a:rPr lang="en-US" dirty="0" smtClean="0"/>
              <a:t> </a:t>
            </a:r>
            <a:r>
              <a:rPr lang="en-US" dirty="0" err="1" smtClean="0"/>
              <a:t>Sanh</a:t>
            </a:r>
            <a:r>
              <a:rPr lang="en-US" dirty="0" smtClean="0"/>
              <a:t>, April - May 1967</a:t>
            </a:r>
            <a:endParaRPr lang="en-US" dirty="0"/>
          </a:p>
        </p:txBody>
      </p:sp>
      <p:sp>
        <p:nvSpPr>
          <p:cNvPr id="17411" name="Rectangle 2"/>
          <p:cNvSpPr>
            <a:spLocks noGrp="1"/>
          </p:cNvSpPr>
          <p:nvPr>
            <p:ph sz="half" idx="1"/>
          </p:nvPr>
        </p:nvSpPr>
        <p:spPr>
          <a:xfrm>
            <a:off x="1066800" y="1524000"/>
            <a:ext cx="7696200" cy="4343400"/>
          </a:xfrm>
        </p:spPr>
        <p:txBody>
          <a:bodyPr/>
          <a:lstStyle/>
          <a:p>
            <a:pPr eaLnBrk="1" hangingPunct="1">
              <a:lnSpc>
                <a:spcPct val="80000"/>
              </a:lnSpc>
            </a:pPr>
            <a:r>
              <a:rPr lang="en-US" sz="2400" dirty="0"/>
              <a:t>The Marines built an airstrip on the plateau and established a firebase at </a:t>
            </a:r>
            <a:r>
              <a:rPr lang="en-US" sz="2400" dirty="0" err="1"/>
              <a:t>Khe</a:t>
            </a:r>
            <a:r>
              <a:rPr lang="en-US" sz="2400" dirty="0"/>
              <a:t> </a:t>
            </a:r>
            <a:r>
              <a:rPr lang="en-US" sz="2400" dirty="0" err="1" smtClean="0"/>
              <a:t>Sanh</a:t>
            </a:r>
            <a:r>
              <a:rPr lang="en-US" sz="2400" dirty="0" smtClean="0"/>
              <a:t>  (K-</a:t>
            </a:r>
            <a:r>
              <a:rPr lang="en-US" sz="2400" dirty="0" err="1" smtClean="0"/>
              <a:t>Sahn</a:t>
            </a:r>
            <a:r>
              <a:rPr lang="en-US" sz="2400" dirty="0" smtClean="0"/>
              <a:t>) </a:t>
            </a:r>
            <a:r>
              <a:rPr lang="en-US" sz="2400" dirty="0"/>
              <a:t/>
            </a:r>
            <a:br>
              <a:rPr lang="en-US" sz="2400" dirty="0"/>
            </a:br>
            <a:endParaRPr lang="en-US" sz="2400" dirty="0"/>
          </a:p>
          <a:p>
            <a:pPr eaLnBrk="1" hangingPunct="1">
              <a:lnSpc>
                <a:spcPct val="80000"/>
              </a:lnSpc>
            </a:pPr>
            <a:r>
              <a:rPr lang="en-US" sz="2400" dirty="0"/>
              <a:t>The NVA could not control the province without destroying the base. </a:t>
            </a:r>
          </a:p>
          <a:p>
            <a:pPr eaLnBrk="1" hangingPunct="1">
              <a:lnSpc>
                <a:spcPct val="80000"/>
              </a:lnSpc>
            </a:pPr>
            <a:endParaRPr lang="en-US" sz="2400" dirty="0"/>
          </a:p>
          <a:p>
            <a:pPr eaLnBrk="1" hangingPunct="1">
              <a:lnSpc>
                <a:spcPct val="80000"/>
              </a:lnSpc>
            </a:pPr>
            <a:r>
              <a:rPr lang="en-US" sz="2400" dirty="0"/>
              <a:t>In late April 1967, a North Vietnamese Army regiment seized three hills overlooking the base. </a:t>
            </a:r>
          </a:p>
          <a:p>
            <a:pPr eaLnBrk="1" hangingPunct="1">
              <a:lnSpc>
                <a:spcPct val="80000"/>
              </a:lnSpc>
            </a:pPr>
            <a:endParaRPr lang="en-US" sz="2400" dirty="0"/>
          </a:p>
          <a:p>
            <a:pPr eaLnBrk="1" hangingPunct="1">
              <a:lnSpc>
                <a:spcPct val="80000"/>
              </a:lnSpc>
            </a:pPr>
            <a:r>
              <a:rPr lang="en-US" sz="2400" dirty="0"/>
              <a:t>From the hills they began pouring rocket and artillery fire into the valley below. Another NVA regiment then surrounded and attacked the base. </a:t>
            </a:r>
          </a:p>
          <a:p>
            <a:pPr eaLnBrk="1" hangingPunct="1">
              <a:lnSpc>
                <a:spcPct val="80000"/>
              </a:lnSpc>
            </a:pPr>
            <a:endParaRPr lang="en-US" sz="2400" dirty="0"/>
          </a:p>
          <a:p>
            <a:pPr eaLnBrk="1" hangingPunct="1">
              <a:lnSpc>
                <a:spcPct val="80000"/>
              </a:lnSpc>
            </a:pPr>
            <a:r>
              <a:rPr lang="en-US" sz="2400" dirty="0"/>
              <a:t>The battle that followed is called “</a:t>
            </a:r>
            <a:r>
              <a:rPr lang="en-US" sz="2400" b="1" dirty="0"/>
              <a:t>The Hill </a:t>
            </a:r>
            <a:r>
              <a:rPr lang="en-US" sz="2400" b="1" dirty="0" smtClean="0"/>
              <a:t>Fights/Hill 881”</a:t>
            </a:r>
          </a:p>
          <a:p>
            <a:pPr eaLnBrk="1" hangingPunct="1">
              <a:lnSpc>
                <a:spcPct val="80000"/>
              </a:lnSpc>
              <a:buNone/>
            </a:pPr>
            <a:r>
              <a:rPr lang="en-US" sz="1600" dirty="0" smtClean="0"/>
              <a:t>Source:  MARINE CORPS HISTORY 5, VIETNAM:  |   Instructor: Staff Sergeant </a:t>
            </a:r>
            <a:r>
              <a:rPr lang="en-US" sz="1600" dirty="0" err="1" smtClean="0"/>
              <a:t>Gilreath</a:t>
            </a:r>
            <a:r>
              <a:rPr lang="en-US" sz="1600" dirty="0" smtClean="0"/>
              <a:t>   </a:t>
            </a:r>
          </a:p>
          <a:p>
            <a:pPr eaLnBrk="1" hangingPunct="1">
              <a:lnSpc>
                <a:spcPct val="80000"/>
              </a:lnSpc>
            </a:pPr>
            <a:endParaRPr lang="en-US" sz="1500"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a:spLocks noGrp="1"/>
          </p:cNvSpPr>
          <p:nvPr>
            <p:ph type="title"/>
          </p:nvPr>
        </p:nvSpPr>
        <p:spPr>
          <a:xfrm>
            <a:off x="609600" y="381000"/>
            <a:ext cx="8305800" cy="609600"/>
          </a:xfrm>
        </p:spPr>
        <p:txBody>
          <a:bodyPr/>
          <a:lstStyle/>
          <a:p>
            <a:pPr eaLnBrk="1" fontAlgn="auto" hangingPunct="1">
              <a:spcAft>
                <a:spcPts val="0"/>
              </a:spcAft>
              <a:defRPr/>
            </a:pPr>
            <a:r>
              <a:rPr lang="en-US" dirty="0" err="1" smtClean="0"/>
              <a:t>Khe</a:t>
            </a:r>
            <a:r>
              <a:rPr lang="en-US" dirty="0" smtClean="0"/>
              <a:t> </a:t>
            </a:r>
            <a:r>
              <a:rPr lang="en-US" dirty="0" err="1" smtClean="0"/>
              <a:t>Sanh</a:t>
            </a:r>
            <a:r>
              <a:rPr lang="en-US" dirty="0" smtClean="0"/>
              <a:t>, April - May 1967</a:t>
            </a:r>
            <a:endParaRPr lang="en-US" dirty="0"/>
          </a:p>
        </p:txBody>
      </p:sp>
      <p:sp>
        <p:nvSpPr>
          <p:cNvPr id="18435" name="Rectangle 2"/>
          <p:cNvSpPr>
            <a:spLocks noGrp="1"/>
          </p:cNvSpPr>
          <p:nvPr>
            <p:ph sz="half" idx="1"/>
          </p:nvPr>
        </p:nvSpPr>
        <p:spPr>
          <a:xfrm>
            <a:off x="685800" y="1295400"/>
            <a:ext cx="4114800" cy="5334000"/>
          </a:xfrm>
        </p:spPr>
        <p:txBody>
          <a:bodyPr/>
          <a:lstStyle/>
          <a:p>
            <a:pPr eaLnBrk="1" hangingPunct="1"/>
            <a:r>
              <a:rPr lang="en-US" sz="2400" dirty="0"/>
              <a:t>3rd Marine Regiment airlifted into </a:t>
            </a:r>
            <a:r>
              <a:rPr lang="en-US" sz="2400" dirty="0" err="1"/>
              <a:t>Khe</a:t>
            </a:r>
            <a:r>
              <a:rPr lang="en-US" sz="2400" dirty="0"/>
              <a:t> </a:t>
            </a:r>
            <a:r>
              <a:rPr lang="en-US" sz="2400" dirty="0" err="1"/>
              <a:t>Sanh</a:t>
            </a:r>
            <a:r>
              <a:rPr lang="en-US" sz="2400" dirty="0"/>
              <a:t> and drove the NVA off the high ground in a series of brutal, hand-to-hand night battles during the Hill Fights. </a:t>
            </a:r>
            <a:r>
              <a:rPr lang="en-US" sz="2400" b="1" dirty="0"/>
              <a:t>The 3rd Marines took over 600 </a:t>
            </a:r>
            <a:r>
              <a:rPr lang="en-US" sz="2400" b="1" dirty="0" smtClean="0"/>
              <a:t>casualties </a:t>
            </a:r>
            <a:br>
              <a:rPr lang="en-US" sz="2400" b="1" dirty="0" smtClean="0"/>
            </a:br>
            <a:endParaRPr lang="en-US" sz="2400" b="1" dirty="0"/>
          </a:p>
          <a:p>
            <a:pPr eaLnBrk="1" hangingPunct="1"/>
            <a:r>
              <a:rPr lang="en-US" sz="2400" dirty="0"/>
              <a:t>The Hill Fights cost the NVA</a:t>
            </a:r>
            <a:r>
              <a:rPr lang="en-US" sz="2400" b="1" dirty="0"/>
              <a:t> 940 well trained </a:t>
            </a:r>
            <a:r>
              <a:rPr lang="en-US" sz="2400" b="1" dirty="0" smtClean="0"/>
              <a:t>troops </a:t>
            </a:r>
          </a:p>
          <a:p>
            <a:r>
              <a:rPr lang="en-US" sz="4000" b="1" dirty="0" smtClean="0"/>
              <a:t>“Hill 881”</a:t>
            </a:r>
            <a:endParaRPr lang="en-US" sz="4000" dirty="0" smtClean="0"/>
          </a:p>
          <a:p>
            <a:endParaRPr lang="en-US" sz="2400" dirty="0" smtClean="0"/>
          </a:p>
          <a:p>
            <a:endParaRPr lang="en-US" sz="1400" dirty="0" smtClean="0"/>
          </a:p>
          <a:p>
            <a:endParaRPr lang="en-US" sz="1400" dirty="0" smtClean="0"/>
          </a:p>
          <a:p>
            <a:pPr eaLnBrk="1" hangingPunct="1"/>
            <a:endParaRPr lang="en-US" sz="2400" b="1" dirty="0"/>
          </a:p>
        </p:txBody>
      </p:sp>
      <p:pic>
        <p:nvPicPr>
          <p:cNvPr id="18436" name="Content Placeholder 6" descr="hill881n_1_.jpg"/>
          <p:cNvPicPr>
            <a:picLocks noGrp="1" noChangeAspect="1"/>
          </p:cNvPicPr>
          <p:nvPr>
            <p:ph sz="half" idx="2"/>
          </p:nvPr>
        </p:nvPicPr>
        <p:blipFill>
          <a:blip r:embed="rId3"/>
          <a:srcRect/>
          <a:stretch>
            <a:fillRect/>
          </a:stretch>
        </p:blipFill>
        <p:spPr>
          <a:xfrm>
            <a:off x="4648200" y="1295400"/>
            <a:ext cx="4191000" cy="4343400"/>
          </a:xfrm>
        </p:spPr>
      </p:pic>
      <p:sp>
        <p:nvSpPr>
          <p:cNvPr id="5" name="Rectangle 4"/>
          <p:cNvSpPr/>
          <p:nvPr/>
        </p:nvSpPr>
        <p:spPr>
          <a:xfrm>
            <a:off x="4648200" y="5562600"/>
            <a:ext cx="4114800" cy="766364"/>
          </a:xfrm>
          <a:prstGeom prst="rect">
            <a:avLst/>
          </a:prstGeom>
        </p:spPr>
        <p:txBody>
          <a:bodyPr wrap="square">
            <a:spAutoFit/>
          </a:bodyPr>
          <a:lstStyle/>
          <a:p>
            <a:pPr algn="ctr" eaLnBrk="1" hangingPunct="1">
              <a:lnSpc>
                <a:spcPct val="80000"/>
              </a:lnSpc>
              <a:buNone/>
            </a:pPr>
            <a:r>
              <a:rPr lang="en-US" sz="1800" dirty="0" smtClean="0"/>
              <a:t>Source:  MARINE CORPS HISTORY 5, VIETNAM:  |   Instructor: Staff Sergeant </a:t>
            </a:r>
            <a:r>
              <a:rPr lang="en-US" sz="1800" dirty="0" err="1" smtClean="0"/>
              <a:t>Gilreath</a:t>
            </a:r>
            <a:r>
              <a:rPr lang="en-US" sz="1800" dirty="0" smtClean="0"/>
              <a:t>   </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620000" cy="838200"/>
          </a:xfrm>
        </p:spPr>
        <p:txBody>
          <a:bodyPr/>
          <a:lstStyle/>
          <a:p>
            <a:r>
              <a:rPr lang="en-US" dirty="0" smtClean="0"/>
              <a:t>Late 1967</a:t>
            </a:r>
            <a:endParaRPr lang="en-US" dirty="0"/>
          </a:p>
        </p:txBody>
      </p:sp>
      <p:sp>
        <p:nvSpPr>
          <p:cNvPr id="3" name="Content Placeholder 2"/>
          <p:cNvSpPr>
            <a:spLocks noGrp="1"/>
          </p:cNvSpPr>
          <p:nvPr>
            <p:ph idx="1"/>
          </p:nvPr>
        </p:nvSpPr>
        <p:spPr>
          <a:xfrm>
            <a:off x="533400" y="1295400"/>
            <a:ext cx="8382000" cy="4572000"/>
          </a:xfrm>
        </p:spPr>
        <p:txBody>
          <a:bodyPr/>
          <a:lstStyle/>
          <a:p>
            <a:r>
              <a:rPr lang="en-US" b="1" dirty="0" smtClean="0"/>
              <a:t>The North Vietnamese are planning a major offensive in the south, because they felt:</a:t>
            </a:r>
          </a:p>
          <a:p>
            <a:pPr lvl="1"/>
            <a:r>
              <a:rPr lang="en-US" dirty="0" smtClean="0"/>
              <a:t>The war as being deadlocked</a:t>
            </a:r>
          </a:p>
          <a:p>
            <a:pPr lvl="1"/>
            <a:r>
              <a:rPr lang="en-US" dirty="0" smtClean="0"/>
              <a:t>American Resources were spread thin</a:t>
            </a:r>
          </a:p>
          <a:p>
            <a:pPr lvl="1"/>
            <a:r>
              <a:rPr lang="en-US" dirty="0" smtClean="0"/>
              <a:t>The majority of the South Vietnamese were tired of foreigners on their soil</a:t>
            </a:r>
          </a:p>
          <a:p>
            <a:pPr lvl="1"/>
            <a:r>
              <a:rPr lang="en-US" dirty="0" smtClean="0"/>
              <a:t>Westmoreland hears of an offensive, but guesses it will be in North Vietnam</a:t>
            </a:r>
          </a:p>
          <a:p>
            <a:pPr lvl="1"/>
            <a:r>
              <a:rPr lang="en-US" b="1" dirty="0" smtClean="0"/>
              <a:t>As 1967 came to an end, the offensive had yet to begin</a:t>
            </a:r>
          </a:p>
          <a:p>
            <a:pPr lvl="1"/>
            <a:endParaRPr lang="en-US" dirty="0" smtClean="0"/>
          </a:p>
          <a:p>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990600"/>
          </a:xfrm>
        </p:spPr>
        <p:txBody>
          <a:bodyPr/>
          <a:lstStyle/>
          <a:p>
            <a:r>
              <a:rPr lang="en-US" sz="3600" dirty="0" smtClean="0"/>
              <a:t>Values of the Vietnamese</a:t>
            </a:r>
            <a:br>
              <a:rPr lang="en-US" sz="3600" dirty="0" smtClean="0"/>
            </a:br>
            <a:r>
              <a:rPr lang="en-US" sz="2000" dirty="0"/>
              <a:t>(on-line lecture by Prof. R. </a:t>
            </a:r>
            <a:r>
              <a:rPr lang="en-US" sz="2000" dirty="0" err="1"/>
              <a:t>Buzzanco</a:t>
            </a:r>
            <a:r>
              <a:rPr lang="en-US" sz="2000" dirty="0"/>
              <a:t> U. of Houston)</a:t>
            </a:r>
          </a:p>
        </p:txBody>
      </p:sp>
      <p:sp>
        <p:nvSpPr>
          <p:cNvPr id="3" name="Content Placeholder 2"/>
          <p:cNvSpPr>
            <a:spLocks noGrp="1"/>
          </p:cNvSpPr>
          <p:nvPr>
            <p:ph idx="1"/>
          </p:nvPr>
        </p:nvSpPr>
        <p:spPr>
          <a:xfrm>
            <a:off x="1066800" y="1447800"/>
            <a:ext cx="7620000" cy="4419600"/>
          </a:xfrm>
        </p:spPr>
        <p:txBody>
          <a:bodyPr/>
          <a:lstStyle/>
          <a:p>
            <a:r>
              <a:rPr lang="en-US" dirty="0" smtClean="0"/>
              <a:t>The use of </a:t>
            </a:r>
            <a:r>
              <a:rPr lang="en-US" u="sng" dirty="0" smtClean="0"/>
              <a:t>REASON</a:t>
            </a:r>
            <a:r>
              <a:rPr lang="en-US" dirty="0" smtClean="0"/>
              <a:t> ( Ly): Differs from the West</a:t>
            </a:r>
          </a:p>
          <a:p>
            <a:pPr lvl="1"/>
            <a:r>
              <a:rPr lang="en-US" dirty="0" smtClean="0"/>
              <a:t>Ly is a conformity to principles that guide the universe</a:t>
            </a:r>
          </a:p>
          <a:p>
            <a:r>
              <a:rPr lang="en-US" u="sng" dirty="0" smtClean="0"/>
              <a:t>FAMILY</a:t>
            </a:r>
            <a:r>
              <a:rPr lang="en-US" dirty="0" smtClean="0"/>
              <a:t>, including Filial Piety, relationships are to be honored</a:t>
            </a:r>
          </a:p>
          <a:p>
            <a:r>
              <a:rPr lang="en-US" u="sng" dirty="0" smtClean="0"/>
              <a:t>RIGHTOUESNESS</a:t>
            </a:r>
            <a:r>
              <a:rPr lang="en-US" dirty="0" smtClean="0"/>
              <a:t>: (</a:t>
            </a:r>
            <a:r>
              <a:rPr lang="en-US" dirty="0" err="1" smtClean="0"/>
              <a:t>Nghia</a:t>
            </a:r>
            <a:r>
              <a:rPr lang="en-US" dirty="0" smtClean="0"/>
              <a:t>)</a:t>
            </a:r>
          </a:p>
          <a:p>
            <a:r>
              <a:rPr lang="en-US" u="sng" dirty="0" smtClean="0"/>
              <a:t>NATURAL ORDER</a:t>
            </a:r>
            <a:r>
              <a:rPr lang="en-US" dirty="0" smtClean="0"/>
              <a:t>: moral and just, events will eventually the way they should be (Patience is Key)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3364695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7" name="Rectangle 3"/>
          <p:cNvSpPr>
            <a:spLocks noChangeArrowheads="1"/>
          </p:cNvSpPr>
          <p:nvPr/>
        </p:nvSpPr>
        <p:spPr bwMode="auto">
          <a:xfrm>
            <a:off x="1344613" y="1589088"/>
            <a:ext cx="9144000" cy="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endParaRPr lang="en-US"/>
          </a:p>
        </p:txBody>
      </p:sp>
      <p:pic>
        <p:nvPicPr>
          <p:cNvPr id="72711" name="Picture 7" descr="http://www.danford.net/hcmtrail.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62000" y="304800"/>
            <a:ext cx="3660775" cy="60960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72713" name="Picture 9" descr="http://www.tlc-brotherhood.org/hochiminh69.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419600" y="381000"/>
            <a:ext cx="4381500" cy="57912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err="1" smtClean="0"/>
              <a:t>Tet</a:t>
            </a:r>
            <a:r>
              <a:rPr lang="en-US" dirty="0" smtClean="0"/>
              <a:t> </a:t>
            </a:r>
            <a:r>
              <a:rPr lang="en-US" i="1" dirty="0" smtClean="0"/>
              <a:t>Offensive*</a:t>
            </a:r>
            <a:endParaRPr lang="en-US" i="1" dirty="0"/>
          </a:p>
        </p:txBody>
      </p:sp>
      <p:pic>
        <p:nvPicPr>
          <p:cNvPr id="7" name="Content Placeholder 6" descr="TET Map.jpg"/>
          <p:cNvPicPr>
            <a:picLocks noGrp="1" noChangeAspect="1"/>
          </p:cNvPicPr>
          <p:nvPr>
            <p:ph sz="half" idx="1"/>
          </p:nvPr>
        </p:nvPicPr>
        <p:blipFill>
          <a:blip r:embed="rId2"/>
          <a:srcRect l="-8061" r="-8061"/>
          <a:stretch>
            <a:fillRect/>
          </a:stretch>
        </p:blipFill>
        <p:spPr>
          <a:xfrm>
            <a:off x="1066800" y="1752600"/>
            <a:ext cx="3733800" cy="4495800"/>
          </a:xfrm>
        </p:spPr>
      </p:pic>
      <p:pic>
        <p:nvPicPr>
          <p:cNvPr id="8" name="Content Placeholder 7" descr="tet_700_02.jpg"/>
          <p:cNvPicPr>
            <a:picLocks noGrp="1" noChangeAspect="1"/>
          </p:cNvPicPr>
          <p:nvPr>
            <p:ph sz="half" idx="2"/>
          </p:nvPr>
        </p:nvPicPr>
        <p:blipFill>
          <a:blip r:embed="rId3"/>
          <a:srcRect t="-35451" b="-35451"/>
          <a:stretch>
            <a:fillRect/>
          </a:stretch>
        </p:blipFill>
        <p:spPr>
          <a:xfrm>
            <a:off x="4953000" y="914400"/>
            <a:ext cx="3733800" cy="4114800"/>
          </a:xfrm>
        </p:spPr>
      </p:pic>
      <p:sp>
        <p:nvSpPr>
          <p:cNvPr id="9" name="TextBox 8"/>
          <p:cNvSpPr txBox="1"/>
          <p:nvPr/>
        </p:nvSpPr>
        <p:spPr>
          <a:xfrm>
            <a:off x="5486400" y="4876800"/>
            <a:ext cx="3200400" cy="1077218"/>
          </a:xfrm>
          <a:prstGeom prst="rect">
            <a:avLst/>
          </a:prstGeom>
          <a:noFill/>
        </p:spPr>
        <p:txBody>
          <a:bodyPr wrap="square" rtlCol="0">
            <a:spAutoFit/>
          </a:bodyPr>
          <a:lstStyle/>
          <a:p>
            <a:pPr algn="ctr"/>
            <a:r>
              <a:rPr lang="en-US" sz="3200" dirty="0" smtClean="0"/>
              <a:t>*Examine the Two Words!</a:t>
            </a:r>
            <a:endParaRPr lang="en-US" sz="3200" dirty="0"/>
          </a:p>
        </p:txBody>
      </p:sp>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a:spLocks noGrp="1"/>
          </p:cNvSpPr>
          <p:nvPr>
            <p:ph type="title"/>
          </p:nvPr>
        </p:nvSpPr>
        <p:spPr>
          <a:xfrm>
            <a:off x="685800" y="381000"/>
            <a:ext cx="8001000" cy="838200"/>
          </a:xfrm>
        </p:spPr>
        <p:txBody>
          <a:bodyPr>
            <a:normAutofit/>
          </a:bodyPr>
          <a:lstStyle/>
          <a:p>
            <a:pPr eaLnBrk="1" fontAlgn="auto" hangingPunct="1">
              <a:spcAft>
                <a:spcPts val="0"/>
              </a:spcAft>
              <a:defRPr/>
            </a:pPr>
            <a:r>
              <a:rPr lang="en-US" sz="3200" dirty="0" smtClean="0"/>
              <a:t>The </a:t>
            </a:r>
            <a:r>
              <a:rPr lang="en-US" sz="3200" dirty="0" err="1" smtClean="0"/>
              <a:t>Tet</a:t>
            </a:r>
            <a:r>
              <a:rPr lang="en-US" sz="3200" dirty="0" smtClean="0"/>
              <a:t>  Offensive: January - February 1968</a:t>
            </a:r>
            <a:endParaRPr lang="en-US" sz="3200" dirty="0"/>
          </a:p>
        </p:txBody>
      </p:sp>
      <p:sp>
        <p:nvSpPr>
          <p:cNvPr id="19459" name="Rectangle 2"/>
          <p:cNvSpPr>
            <a:spLocks noGrp="1"/>
          </p:cNvSpPr>
          <p:nvPr>
            <p:ph sz="half" idx="1"/>
          </p:nvPr>
        </p:nvSpPr>
        <p:spPr>
          <a:xfrm>
            <a:off x="457200" y="1219200"/>
            <a:ext cx="4267200" cy="5638800"/>
          </a:xfrm>
        </p:spPr>
        <p:txBody>
          <a:bodyPr/>
          <a:lstStyle/>
          <a:p>
            <a:pPr eaLnBrk="1" hangingPunct="1"/>
            <a:r>
              <a:rPr lang="en-US" sz="2400" b="1" dirty="0"/>
              <a:t>General </a:t>
            </a:r>
            <a:r>
              <a:rPr lang="en-US" sz="2400" b="1" dirty="0" err="1"/>
              <a:t>Giap</a:t>
            </a:r>
            <a:r>
              <a:rPr lang="en-US" sz="2400" dirty="0"/>
              <a:t>, commander of the North Vietnamese armies, and </a:t>
            </a:r>
            <a:r>
              <a:rPr lang="en-US" sz="2400" b="1" dirty="0"/>
              <a:t>Ho Chi Minh</a:t>
            </a:r>
            <a:r>
              <a:rPr lang="en-US" sz="2400" dirty="0"/>
              <a:t> sought a means of turning the tide of the war</a:t>
            </a:r>
            <a:r>
              <a:rPr lang="en-US" sz="2400" dirty="0" smtClean="0"/>
              <a:t>.</a:t>
            </a:r>
          </a:p>
          <a:p>
            <a:pPr eaLnBrk="1" hangingPunct="1"/>
            <a:r>
              <a:rPr lang="en-US" sz="2400" b="1" dirty="0"/>
              <a:t>They needed a stirring victory</a:t>
            </a:r>
            <a:r>
              <a:rPr lang="en-US" sz="2400" dirty="0"/>
              <a:t>; one that would destroy ARVN and American morale the way </a:t>
            </a:r>
            <a:r>
              <a:rPr lang="en-US" sz="2400" dirty="0" err="1"/>
              <a:t>Dien</a:t>
            </a:r>
            <a:r>
              <a:rPr lang="en-US" sz="2400" dirty="0"/>
              <a:t> Bien </a:t>
            </a:r>
            <a:r>
              <a:rPr lang="en-US" sz="2400" dirty="0" err="1"/>
              <a:t>Phu</a:t>
            </a:r>
            <a:r>
              <a:rPr lang="en-US" sz="2400" dirty="0"/>
              <a:t> shattered the French stomach for battle.</a:t>
            </a:r>
            <a:r>
              <a:rPr lang="en-US" sz="2400" dirty="0" smtClean="0"/>
              <a:t> </a:t>
            </a:r>
          </a:p>
          <a:p>
            <a:pPr eaLnBrk="1" hangingPunct="1"/>
            <a:r>
              <a:rPr lang="en-US" sz="2400" dirty="0"/>
              <a:t>Large-scale operation which coincide with the Vietnamese Lunar New Year celebration - called </a:t>
            </a:r>
            <a:r>
              <a:rPr lang="en-US" sz="2400" b="1" dirty="0" err="1"/>
              <a:t>Tet</a:t>
            </a:r>
            <a:r>
              <a:rPr lang="en-US" sz="2400" dirty="0" smtClean="0"/>
              <a:t>.</a:t>
            </a:r>
          </a:p>
          <a:p>
            <a:pPr eaLnBrk="1" hangingPunct="1"/>
            <a:endParaRPr lang="en-US" sz="1900" dirty="0"/>
          </a:p>
        </p:txBody>
      </p:sp>
      <p:pic>
        <p:nvPicPr>
          <p:cNvPr id="19460" name="Content Placeholder 6" descr="tet-viet.jpg"/>
          <p:cNvPicPr>
            <a:picLocks noGrp="1" noChangeAspect="1"/>
          </p:cNvPicPr>
          <p:nvPr>
            <p:ph sz="half" idx="2"/>
          </p:nvPr>
        </p:nvPicPr>
        <p:blipFill>
          <a:blip r:embed="rId3"/>
          <a:srcRect/>
          <a:stretch>
            <a:fillRect/>
          </a:stretch>
        </p:blipFill>
        <p:spPr>
          <a:xfrm>
            <a:off x="5105400" y="1295400"/>
            <a:ext cx="3292475" cy="3810000"/>
          </a:xfrm>
        </p:spPr>
      </p:pic>
      <p:sp>
        <p:nvSpPr>
          <p:cNvPr id="5" name="TextBox 4"/>
          <p:cNvSpPr txBox="1"/>
          <p:nvPr/>
        </p:nvSpPr>
        <p:spPr>
          <a:xfrm>
            <a:off x="5105400" y="4919008"/>
            <a:ext cx="4038600" cy="1938992"/>
          </a:xfrm>
          <a:prstGeom prst="rect">
            <a:avLst/>
          </a:prstGeom>
          <a:noFill/>
        </p:spPr>
        <p:txBody>
          <a:bodyPr wrap="square" rtlCol="0">
            <a:spAutoFit/>
          </a:bodyPr>
          <a:lstStyle/>
          <a:p>
            <a:r>
              <a:rPr lang="en-US" dirty="0" smtClean="0"/>
              <a:t>Source:  MARINE CORPS HISTORY 5, VIETNAM:  |   Instructor: Staff Sergeant </a:t>
            </a:r>
            <a:r>
              <a:rPr lang="en-US" dirty="0" err="1" smtClean="0"/>
              <a:t>Gilreath</a:t>
            </a:r>
            <a:r>
              <a:rPr lang="en-US" dirty="0" smtClean="0"/>
              <a:t>   </a:t>
            </a:r>
          </a:p>
          <a:p>
            <a:endParaRPr 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304800"/>
            <a:ext cx="7772400" cy="1143000"/>
          </a:xfrm>
        </p:spPr>
        <p:txBody>
          <a:bodyPr/>
          <a:lstStyle/>
          <a:p>
            <a:r>
              <a:rPr lang="en-US" sz="3600"/>
              <a:t>Tet Offensive</a:t>
            </a:r>
            <a:br>
              <a:rPr lang="en-US" sz="3600"/>
            </a:br>
            <a:endParaRPr lang="en-US" sz="3600"/>
          </a:p>
        </p:txBody>
      </p:sp>
      <p:sp>
        <p:nvSpPr>
          <p:cNvPr id="59395" name="Text Box 3"/>
          <p:cNvSpPr txBox="1">
            <a:spLocks noChangeArrowheads="1"/>
          </p:cNvSpPr>
          <p:nvPr/>
        </p:nvSpPr>
        <p:spPr bwMode="auto">
          <a:xfrm>
            <a:off x="1066800" y="1066800"/>
            <a:ext cx="3048000" cy="4893647"/>
          </a:xfrm>
          <a:prstGeom prst="rect">
            <a:avLst/>
          </a:prstGeom>
          <a:noFill/>
          <a:ln w="9525">
            <a:solidFill>
              <a:schemeClr val="tx1"/>
            </a:solidFill>
            <a:miter lim="800000"/>
            <a:headEnd/>
            <a:tailEnd/>
          </a:ln>
          <a:effectLst/>
        </p:spPr>
        <p:txBody>
          <a:bodyPr wrap="square">
            <a:prstTxWarp prst="textNoShape">
              <a:avLst/>
            </a:prstTxWarp>
            <a:spAutoFit/>
          </a:bodyPr>
          <a:lstStyle/>
          <a:p>
            <a:pPr eaLnBrk="0" hangingPunct="0">
              <a:spcBef>
                <a:spcPct val="50000"/>
              </a:spcBef>
              <a:buFontTx/>
              <a:buChar char="•"/>
            </a:pPr>
            <a:r>
              <a:rPr lang="en-US" sz="2400" dirty="0"/>
              <a:t> On January 30, 1968, the North Vietnamese escalated to Phase III, the War of Movement</a:t>
            </a:r>
          </a:p>
          <a:p>
            <a:pPr eaLnBrk="0" hangingPunct="0">
              <a:spcBef>
                <a:spcPct val="50000"/>
              </a:spcBef>
              <a:buFontTx/>
              <a:buChar char="•"/>
            </a:pPr>
            <a:r>
              <a:rPr lang="en-US" sz="2400" dirty="0"/>
              <a:t> Attack gained surprise by coinciding with the Vietnamese lunar new year holiday </a:t>
            </a:r>
          </a:p>
          <a:p>
            <a:pPr eaLnBrk="0" hangingPunct="0">
              <a:spcBef>
                <a:spcPct val="50000"/>
              </a:spcBef>
              <a:buFontTx/>
              <a:buChar char="•"/>
            </a:pPr>
            <a:r>
              <a:rPr lang="en-US" sz="2400" dirty="0"/>
              <a:t> Designed to foster antigovernment uprisings against the South Vietnamese</a:t>
            </a:r>
          </a:p>
        </p:txBody>
      </p:sp>
      <p:pic>
        <p:nvPicPr>
          <p:cNvPr id="59396" name="Picture 4" descr="vietnam%20war%20map%2030"/>
          <p:cNvPicPr>
            <a:picLocks noGrp="1" noChangeAspect="1" noChangeArrowheads="1"/>
          </p:cNvPicPr>
          <p:nvPr>
            <p:ph idx="1"/>
          </p:nvPr>
        </p:nvPicPr>
        <p:blipFill>
          <a:blip r:embed="rId2"/>
          <a:srcRect/>
          <a:stretch>
            <a:fillRect/>
          </a:stretch>
        </p:blipFill>
        <p:spPr>
          <a:xfrm>
            <a:off x="4495800" y="1066800"/>
            <a:ext cx="4360863" cy="5581650"/>
          </a:xfrm>
          <a:noFill/>
          <a:ln>
            <a:solidFill>
              <a:schemeClr val="tx1"/>
            </a:solidFill>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914400"/>
            <a:ext cx="8229600" cy="503238"/>
          </a:xfrm>
        </p:spPr>
        <p:txBody>
          <a:bodyPr/>
          <a:lstStyle/>
          <a:p>
            <a:r>
              <a:rPr lang="en-US" sz="2800" dirty="0" err="1"/>
              <a:t>Tet</a:t>
            </a:r>
            <a:r>
              <a:rPr lang="en-US" sz="2800" dirty="0"/>
              <a:t> </a:t>
            </a:r>
            <a:r>
              <a:rPr lang="en-US" sz="2800" dirty="0" smtClean="0"/>
              <a:t>Offensive Vietnam: Source</a:t>
            </a:r>
            <a:r>
              <a:rPr lang="en-US" sz="3600" dirty="0" smtClean="0"/>
              <a:t/>
            </a:r>
            <a:br>
              <a:rPr lang="en-US" sz="3600" dirty="0" smtClean="0"/>
            </a:br>
            <a:r>
              <a:rPr lang="en-US" sz="3600" dirty="0" smtClean="0"/>
              <a:t>“</a:t>
            </a:r>
            <a:r>
              <a:rPr lang="en-US" sz="2800" dirty="0" smtClean="0"/>
              <a:t>The Big War and the Vietnam Syndrome: </a:t>
            </a:r>
            <a:r>
              <a:rPr lang="en-US" sz="2800" dirty="0" err="1" smtClean="0"/>
              <a:t>Lsn</a:t>
            </a:r>
            <a:r>
              <a:rPr lang="en-US" sz="2800" dirty="0" smtClean="0"/>
              <a:t> 23”</a:t>
            </a:r>
            <a:br>
              <a:rPr lang="en-US" sz="2800" dirty="0" smtClean="0"/>
            </a:br>
            <a:r>
              <a:rPr lang="en-US" sz="2800" dirty="0" smtClean="0"/>
              <a:t> </a:t>
            </a:r>
            <a:r>
              <a:rPr lang="en-US" sz="3600" dirty="0" smtClean="0"/>
              <a:t/>
            </a:r>
            <a:br>
              <a:rPr lang="en-US" sz="3600" dirty="0" smtClean="0"/>
            </a:br>
            <a:endParaRPr lang="en-US" sz="3600" dirty="0"/>
          </a:p>
        </p:txBody>
      </p:sp>
      <p:sp>
        <p:nvSpPr>
          <p:cNvPr id="60419" name="Rectangle 3"/>
          <p:cNvSpPr>
            <a:spLocks noGrp="1" noChangeArrowheads="1"/>
          </p:cNvSpPr>
          <p:nvPr>
            <p:ph type="body" sz="half" idx="1"/>
          </p:nvPr>
        </p:nvSpPr>
        <p:spPr>
          <a:xfrm>
            <a:off x="914400" y="1524000"/>
            <a:ext cx="3810000" cy="4724400"/>
          </a:xfrm>
          <a:ln/>
        </p:spPr>
        <p:txBody>
          <a:bodyPr/>
          <a:lstStyle/>
          <a:p>
            <a:pPr>
              <a:lnSpc>
                <a:spcPct val="90000"/>
              </a:lnSpc>
            </a:pPr>
            <a:r>
              <a:rPr lang="en-US" sz="2800" dirty="0"/>
              <a:t>84,000 Viet Cong and North Vietnamese attacked</a:t>
            </a:r>
            <a:r>
              <a:rPr lang="en-US" sz="2800" dirty="0" smtClean="0"/>
              <a:t> (4,000 in Saigon alone @ Specific Targets)</a:t>
            </a:r>
          </a:p>
          <a:p>
            <a:pPr>
              <a:lnSpc>
                <a:spcPct val="90000"/>
              </a:lnSpc>
            </a:pPr>
            <a:r>
              <a:rPr lang="en-US" sz="2800" dirty="0" smtClean="0"/>
              <a:t>12 American Bases</a:t>
            </a:r>
          </a:p>
          <a:p>
            <a:pPr>
              <a:lnSpc>
                <a:spcPct val="90000"/>
              </a:lnSpc>
            </a:pPr>
            <a:r>
              <a:rPr lang="en-US" sz="2800" dirty="0" smtClean="0"/>
              <a:t>36 </a:t>
            </a:r>
            <a:r>
              <a:rPr lang="en-US" sz="2800" dirty="0"/>
              <a:t>of </a:t>
            </a:r>
            <a:r>
              <a:rPr lang="en-US" sz="2800" dirty="0" smtClean="0"/>
              <a:t>44 </a:t>
            </a:r>
            <a:r>
              <a:rPr lang="en-US" sz="2800" dirty="0"/>
              <a:t>provincial capitals,</a:t>
            </a:r>
            <a:r>
              <a:rPr lang="en-US" sz="2800" dirty="0" smtClean="0"/>
              <a:t> </a:t>
            </a:r>
          </a:p>
          <a:p>
            <a:pPr>
              <a:lnSpc>
                <a:spcPct val="90000"/>
              </a:lnSpc>
            </a:pPr>
            <a:r>
              <a:rPr lang="en-US" sz="2800" dirty="0" smtClean="0"/>
              <a:t>34 </a:t>
            </a:r>
            <a:r>
              <a:rPr lang="en-US" sz="2800" dirty="0"/>
              <a:t>of 242 district capitals, and</a:t>
            </a:r>
            <a:r>
              <a:rPr lang="en-US" sz="2800" dirty="0" smtClean="0"/>
              <a:t> </a:t>
            </a:r>
          </a:p>
          <a:p>
            <a:pPr>
              <a:lnSpc>
                <a:spcPct val="90000"/>
              </a:lnSpc>
            </a:pPr>
            <a:r>
              <a:rPr lang="en-US" sz="2800" dirty="0" smtClean="0"/>
              <a:t>at </a:t>
            </a:r>
            <a:r>
              <a:rPr lang="en-US" sz="2800" dirty="0"/>
              <a:t>least 50 hamlets</a:t>
            </a:r>
          </a:p>
        </p:txBody>
      </p:sp>
      <p:pic>
        <p:nvPicPr>
          <p:cNvPr id="60420" name="Picture 4" descr="mpsinembassy"/>
          <p:cNvPicPr>
            <a:picLocks noGrp="1" noChangeAspect="1" noChangeArrowheads="1"/>
          </p:cNvPicPr>
          <p:nvPr>
            <p:ph sz="half" idx="2"/>
          </p:nvPr>
        </p:nvPicPr>
        <p:blipFill>
          <a:blip r:embed="rId2"/>
          <a:srcRect/>
          <a:stretch>
            <a:fillRect/>
          </a:stretch>
        </p:blipFill>
        <p:spPr>
          <a:xfrm>
            <a:off x="4876800" y="1600201"/>
            <a:ext cx="4013200" cy="4495800"/>
          </a:xfrm>
          <a:noFill/>
          <a:ln/>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381000"/>
            <a:ext cx="8229600" cy="1143000"/>
          </a:xfrm>
        </p:spPr>
        <p:txBody>
          <a:bodyPr/>
          <a:lstStyle/>
          <a:p>
            <a:r>
              <a:rPr lang="en-US" sz="3600"/>
              <a:t>Reasons for North Vietnam’s Lack of Tactical Success in Tet</a:t>
            </a:r>
            <a:r>
              <a:rPr lang="en-US"/>
              <a:t> </a:t>
            </a:r>
          </a:p>
        </p:txBody>
      </p:sp>
      <p:sp>
        <p:nvSpPr>
          <p:cNvPr id="61443" name="Text Box 3"/>
          <p:cNvSpPr txBox="1">
            <a:spLocks noChangeArrowheads="1"/>
          </p:cNvSpPr>
          <p:nvPr/>
        </p:nvSpPr>
        <p:spPr bwMode="auto">
          <a:xfrm>
            <a:off x="914400" y="1803400"/>
            <a:ext cx="3886200" cy="4708981"/>
          </a:xfrm>
          <a:prstGeom prst="rect">
            <a:avLst/>
          </a:prstGeom>
          <a:noFill/>
          <a:ln w="9525">
            <a:noFill/>
            <a:miter lim="800000"/>
            <a:headEnd/>
            <a:tailEnd/>
          </a:ln>
          <a:effectLst/>
        </p:spPr>
        <p:txBody>
          <a:bodyPr wrap="square">
            <a:prstTxWarp prst="textNoShape">
              <a:avLst/>
            </a:prstTxWarp>
            <a:spAutoFit/>
          </a:bodyPr>
          <a:lstStyle/>
          <a:p>
            <a:pPr eaLnBrk="0" hangingPunct="0">
              <a:spcBef>
                <a:spcPct val="50000"/>
              </a:spcBef>
              <a:buFontTx/>
              <a:buChar char="•"/>
            </a:pPr>
            <a:r>
              <a:rPr lang="en-US" sz="2000" dirty="0"/>
              <a:t>  By attacking everywhere, the North Vietnamese had superior strength nowhere (violation of mass) </a:t>
            </a:r>
          </a:p>
          <a:p>
            <a:pPr eaLnBrk="0" hangingPunct="0">
              <a:spcBef>
                <a:spcPct val="50000"/>
              </a:spcBef>
              <a:buFontTx/>
              <a:buChar char="•"/>
            </a:pPr>
            <a:r>
              <a:rPr lang="en-US" sz="2000" dirty="0"/>
              <a:t>  Inflexible Viet Cong command and control system could not respond to late announcements of timings and objectives from the North Vietnamese Army (unity of command) </a:t>
            </a:r>
          </a:p>
          <a:p>
            <a:pPr eaLnBrk="0" hangingPunct="0">
              <a:spcBef>
                <a:spcPct val="50000"/>
              </a:spcBef>
              <a:buFontTx/>
              <a:buChar char="•"/>
            </a:pPr>
            <a:r>
              <a:rPr lang="en-US" sz="2000" dirty="0"/>
              <a:t>  North Vietnamese wrongly assumed South Vietnamese were on the verge of a general uprising (objective)</a:t>
            </a:r>
          </a:p>
        </p:txBody>
      </p:sp>
      <p:pic>
        <p:nvPicPr>
          <p:cNvPr id="61444" name="Picture 4" descr="image"/>
          <p:cNvPicPr>
            <a:picLocks noGrp="1" noChangeAspect="1" noChangeArrowheads="1"/>
          </p:cNvPicPr>
          <p:nvPr>
            <p:ph idx="1"/>
          </p:nvPr>
        </p:nvPicPr>
        <p:blipFill>
          <a:blip r:embed="rId2"/>
          <a:srcRect/>
          <a:stretch>
            <a:fillRect/>
          </a:stretch>
        </p:blipFill>
        <p:spPr>
          <a:xfrm>
            <a:off x="5029200" y="1828800"/>
            <a:ext cx="3810000" cy="3041650"/>
          </a:xfrm>
          <a:noFill/>
          <a:ln>
            <a:solidFill>
              <a:schemeClr val="tx1"/>
            </a:solidFill>
          </a:ln>
        </p:spPr>
      </p:pic>
      <p:sp>
        <p:nvSpPr>
          <p:cNvPr id="61445" name="Rectangle 5"/>
          <p:cNvSpPr>
            <a:spLocks noChangeArrowheads="1"/>
          </p:cNvSpPr>
          <p:nvPr/>
        </p:nvSpPr>
        <p:spPr bwMode="auto">
          <a:xfrm>
            <a:off x="5029200" y="4953000"/>
            <a:ext cx="3886200" cy="1752600"/>
          </a:xfrm>
          <a:prstGeom prst="rect">
            <a:avLst/>
          </a:prstGeom>
          <a:noFill/>
          <a:ln w="9525">
            <a:solidFill>
              <a:schemeClr val="tx1"/>
            </a:solidFill>
            <a:miter lim="800000"/>
            <a:headEnd/>
            <a:tailEnd/>
          </a:ln>
          <a:effectLst/>
        </p:spPr>
        <p:txBody>
          <a:bodyPr anchor="ctr">
            <a:prstTxWarp prst="textNoShape">
              <a:avLst/>
            </a:prstTxWarp>
          </a:bodyPr>
          <a:lstStyle/>
          <a:p>
            <a:pPr algn="ctr"/>
            <a:r>
              <a:rPr lang="en-US" sz="2000" dirty="0">
                <a:solidFill>
                  <a:schemeClr val="tx2"/>
                </a:solidFill>
              </a:rPr>
              <a:t>Pulitzer Prize winning photograph of the director of the South Vietnamese national police executing a VC prisoner in Saigon during </a:t>
            </a:r>
            <a:r>
              <a:rPr lang="en-US" sz="2000" dirty="0" err="1">
                <a:solidFill>
                  <a:schemeClr val="tx2"/>
                </a:solidFill>
              </a:rPr>
              <a:t>Tet</a:t>
            </a:r>
            <a:endParaRPr lang="en-US" sz="2000" dirty="0">
              <a:solidFill>
                <a:schemeClr val="tx2"/>
              </a:solidFill>
            </a:endParaRPr>
          </a:p>
        </p:txBody>
      </p:sp>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5800" y="304800"/>
            <a:ext cx="7772400" cy="685800"/>
          </a:xfrm>
        </p:spPr>
        <p:txBody>
          <a:bodyPr/>
          <a:lstStyle/>
          <a:p>
            <a:r>
              <a:rPr lang="en-US" sz="3600" u="sng" dirty="0"/>
              <a:t/>
            </a:r>
            <a:br>
              <a:rPr lang="en-US" sz="3600" u="sng" dirty="0"/>
            </a:br>
            <a:r>
              <a:rPr lang="en-US" sz="3200" dirty="0"/>
              <a:t>Reasons for the U.S. Tactical Success in </a:t>
            </a:r>
            <a:r>
              <a:rPr lang="en-US" sz="3200" dirty="0" err="1"/>
              <a:t>Tet</a:t>
            </a:r>
            <a:r>
              <a:rPr lang="en-US" sz="3200" dirty="0"/>
              <a:t> </a:t>
            </a:r>
          </a:p>
        </p:txBody>
      </p:sp>
      <p:sp>
        <p:nvSpPr>
          <p:cNvPr id="62467" name="Text Box 3"/>
          <p:cNvSpPr txBox="1">
            <a:spLocks noChangeArrowheads="1"/>
          </p:cNvSpPr>
          <p:nvPr/>
        </p:nvSpPr>
        <p:spPr bwMode="auto">
          <a:xfrm>
            <a:off x="990600" y="1295400"/>
            <a:ext cx="3429000" cy="5523845"/>
          </a:xfrm>
          <a:prstGeom prst="rect">
            <a:avLst/>
          </a:prstGeom>
          <a:noFill/>
          <a:ln w="9525">
            <a:noFill/>
            <a:miter lim="800000"/>
            <a:headEnd/>
            <a:tailEnd/>
          </a:ln>
          <a:effectLst/>
        </p:spPr>
        <p:txBody>
          <a:bodyPr wrap="square">
            <a:prstTxWarp prst="textNoShape">
              <a:avLst/>
            </a:prstTxWarp>
            <a:spAutoFit/>
          </a:bodyPr>
          <a:lstStyle/>
          <a:p>
            <a:pPr eaLnBrk="0" hangingPunct="0">
              <a:spcBef>
                <a:spcPct val="50000"/>
              </a:spcBef>
              <a:buFontTx/>
              <a:buChar char="•"/>
            </a:pPr>
            <a:r>
              <a:rPr lang="en-US" sz="2400" dirty="0"/>
              <a:t> Technology gave the US a strategic mobility that allowed it to respond to multiple threats (maneuver) </a:t>
            </a:r>
          </a:p>
          <a:p>
            <a:pPr eaLnBrk="0" hangingPunct="0">
              <a:spcBef>
                <a:spcPct val="50000"/>
              </a:spcBef>
              <a:buFontTx/>
              <a:buChar char="•"/>
            </a:pPr>
            <a:r>
              <a:rPr lang="en-US" sz="2400" dirty="0"/>
              <a:t> When the North Vietnamese came out and fought en masse in a traditional war of movement, the US could bring to bear its overwhelming firepower in a strategy of annihilation (mass)</a:t>
            </a:r>
          </a:p>
        </p:txBody>
      </p:sp>
      <p:pic>
        <p:nvPicPr>
          <p:cNvPr id="62468" name="Picture 4" descr="viet42"/>
          <p:cNvPicPr>
            <a:picLocks noGrp="1" noChangeAspect="1" noChangeArrowheads="1"/>
          </p:cNvPicPr>
          <p:nvPr>
            <p:ph idx="1"/>
          </p:nvPr>
        </p:nvPicPr>
        <p:blipFill>
          <a:blip r:embed="rId2"/>
          <a:srcRect/>
          <a:stretch>
            <a:fillRect/>
          </a:stretch>
        </p:blipFill>
        <p:spPr>
          <a:xfrm>
            <a:off x="4953000" y="1600200"/>
            <a:ext cx="3738563" cy="2541588"/>
          </a:xfrm>
          <a:noFill/>
          <a:ln>
            <a:solidFill>
              <a:schemeClr val="tx1"/>
            </a:solidFill>
          </a:ln>
        </p:spPr>
      </p:pic>
      <p:sp>
        <p:nvSpPr>
          <p:cNvPr id="62469" name="Rectangle 5"/>
          <p:cNvSpPr>
            <a:spLocks noChangeArrowheads="1"/>
          </p:cNvSpPr>
          <p:nvPr/>
        </p:nvSpPr>
        <p:spPr bwMode="auto">
          <a:xfrm>
            <a:off x="4800600" y="4419600"/>
            <a:ext cx="4114800" cy="1828800"/>
          </a:xfrm>
          <a:prstGeom prst="rect">
            <a:avLst/>
          </a:prstGeom>
          <a:noFill/>
          <a:ln w="9525">
            <a:solidFill>
              <a:schemeClr val="tx1"/>
            </a:solidFill>
            <a:miter lim="800000"/>
            <a:headEnd/>
            <a:tailEnd/>
          </a:ln>
          <a:effectLst/>
        </p:spPr>
        <p:txBody>
          <a:bodyPr anchor="ctr">
            <a:prstTxWarp prst="textNoShape">
              <a:avLst/>
            </a:prstTxWarp>
          </a:bodyPr>
          <a:lstStyle/>
          <a:p>
            <a:pPr algn="ctr"/>
            <a:r>
              <a:rPr lang="en-US" sz="2000" dirty="0">
                <a:solidFill>
                  <a:schemeClr val="tx2"/>
                </a:solidFill>
              </a:rPr>
              <a:t>Helicopters gave the US the ability to cover all types of terrain, maneuver over large areas, react quickly to enemy attacks, reinforce embattled units, and conduct raids into enemy territory</a:t>
            </a:r>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152400"/>
            <a:ext cx="7772400" cy="1143000"/>
          </a:xfrm>
        </p:spPr>
        <p:txBody>
          <a:bodyPr/>
          <a:lstStyle/>
          <a:p>
            <a:r>
              <a:rPr lang="en-US" sz="3600"/>
              <a:t>Back to Insurgency Phase II</a:t>
            </a:r>
            <a:r>
              <a:rPr lang="en-US"/>
              <a:t> </a:t>
            </a:r>
          </a:p>
        </p:txBody>
      </p:sp>
      <p:sp>
        <p:nvSpPr>
          <p:cNvPr id="63491" name="Text Box 3"/>
          <p:cNvSpPr txBox="1">
            <a:spLocks noChangeArrowheads="1"/>
          </p:cNvSpPr>
          <p:nvPr/>
        </p:nvSpPr>
        <p:spPr bwMode="auto">
          <a:xfrm>
            <a:off x="914400" y="1219200"/>
            <a:ext cx="7772400" cy="5447645"/>
          </a:xfrm>
          <a:prstGeom prst="rect">
            <a:avLst/>
          </a:prstGeom>
          <a:noFill/>
          <a:ln w="9525">
            <a:noFill/>
            <a:miter lim="800000"/>
            <a:headEnd/>
            <a:tailEnd/>
          </a:ln>
          <a:effectLst/>
        </p:spPr>
        <p:txBody>
          <a:bodyPr wrap="square">
            <a:prstTxWarp prst="textNoShape">
              <a:avLst/>
            </a:prstTxWarp>
            <a:spAutoFit/>
          </a:bodyPr>
          <a:lstStyle/>
          <a:p>
            <a:pPr eaLnBrk="0" hangingPunct="0">
              <a:spcBef>
                <a:spcPct val="50000"/>
              </a:spcBef>
              <a:buFontTx/>
              <a:buChar char="•"/>
            </a:pPr>
            <a:r>
              <a:rPr lang="en-US" sz="2400" dirty="0"/>
              <a:t> Previously complacent South Vietnamese population was for the first time made to feel involved in the war effort</a:t>
            </a:r>
          </a:p>
          <a:p>
            <a:pPr eaLnBrk="0" hangingPunct="0">
              <a:spcBef>
                <a:spcPct val="50000"/>
              </a:spcBef>
              <a:buFontTx/>
              <a:buChar char="•"/>
            </a:pPr>
            <a:r>
              <a:rPr lang="en-US" sz="2400" dirty="0"/>
              <a:t> Local insurgency movement suffered a devastating loss when it surfaced to assume leadership of a general uprising that never materialized </a:t>
            </a:r>
          </a:p>
          <a:p>
            <a:pPr eaLnBrk="0" hangingPunct="0">
              <a:spcBef>
                <a:spcPct val="50000"/>
              </a:spcBef>
              <a:buFontTx/>
              <a:buChar char="•"/>
            </a:pPr>
            <a:r>
              <a:rPr lang="en-US" sz="2400" dirty="0"/>
              <a:t> Clandestine shadow government, years in the building, was largely destroyed </a:t>
            </a:r>
          </a:p>
          <a:p>
            <a:pPr eaLnBrk="0" hangingPunct="0">
              <a:spcBef>
                <a:spcPct val="50000"/>
              </a:spcBef>
              <a:buFontTx/>
              <a:buChar char="•"/>
            </a:pPr>
            <a:r>
              <a:rPr lang="en-US" sz="2400" dirty="0"/>
              <a:t> Tactical military defeat for North Vietnam</a:t>
            </a:r>
          </a:p>
          <a:p>
            <a:pPr lvl="1" eaLnBrk="0" hangingPunct="0">
              <a:spcBef>
                <a:spcPct val="50000"/>
              </a:spcBef>
              <a:buFontTx/>
              <a:buChar char="•"/>
            </a:pPr>
            <a:r>
              <a:rPr lang="en-US" sz="2400" dirty="0"/>
              <a:t> By coming into the open, the enemy had exposed itself to massive American firepower and lost 137,000 killed in the first nine months of 1968  </a:t>
            </a:r>
          </a:p>
          <a:p>
            <a:pPr lvl="1" eaLnBrk="0" hangingPunct="0">
              <a:spcBef>
                <a:spcPct val="50000"/>
              </a:spcBef>
              <a:buFontTx/>
              <a:buChar char="•"/>
            </a:pPr>
            <a:r>
              <a:rPr lang="en-US" sz="2400" dirty="0"/>
              <a:t> Allowed US to practice “the American way of war”</a:t>
            </a:r>
          </a:p>
        </p:txBody>
      </p:sp>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304800"/>
            <a:ext cx="7772400" cy="685800"/>
          </a:xfrm>
        </p:spPr>
        <p:txBody>
          <a:bodyPr/>
          <a:lstStyle/>
          <a:p>
            <a:r>
              <a:rPr lang="en-US" sz="3600" dirty="0"/>
              <a:t>Overall Results of </a:t>
            </a:r>
            <a:r>
              <a:rPr lang="en-US" sz="3600" dirty="0" err="1"/>
              <a:t>Tet</a:t>
            </a:r>
            <a:r>
              <a:rPr lang="en-US" sz="3600" i="1" dirty="0"/>
              <a:t> </a:t>
            </a:r>
          </a:p>
        </p:txBody>
      </p:sp>
      <p:sp>
        <p:nvSpPr>
          <p:cNvPr id="64515" name="Text Box 3"/>
          <p:cNvSpPr txBox="1">
            <a:spLocks noChangeArrowheads="1"/>
          </p:cNvSpPr>
          <p:nvPr/>
        </p:nvSpPr>
        <p:spPr bwMode="auto">
          <a:xfrm>
            <a:off x="1066800" y="1565275"/>
            <a:ext cx="7086600" cy="457200"/>
          </a:xfrm>
          <a:prstGeom prst="rect">
            <a:avLst/>
          </a:prstGeom>
          <a:noFill/>
          <a:ln w="9525">
            <a:noFill/>
            <a:miter lim="800000"/>
            <a:headEnd/>
            <a:tailEnd/>
          </a:ln>
          <a:effectLst/>
        </p:spPr>
        <p:txBody>
          <a:bodyPr>
            <a:prstTxWarp prst="textNoShape">
              <a:avLst/>
            </a:prstTxWarp>
            <a:spAutoFit/>
          </a:bodyPr>
          <a:lstStyle/>
          <a:p>
            <a:pPr eaLnBrk="0" hangingPunct="0"/>
            <a:endParaRPr lang="en-US" sz="2400">
              <a:latin typeface="Times New Roman" pitchFamily="26" charset="0"/>
            </a:endParaRPr>
          </a:p>
        </p:txBody>
      </p:sp>
      <p:sp>
        <p:nvSpPr>
          <p:cNvPr id="64516" name="Text Box 4"/>
          <p:cNvSpPr txBox="1">
            <a:spLocks noChangeArrowheads="1"/>
          </p:cNvSpPr>
          <p:nvPr/>
        </p:nvSpPr>
        <p:spPr bwMode="auto">
          <a:xfrm>
            <a:off x="914400" y="1143000"/>
            <a:ext cx="2895600" cy="6143288"/>
          </a:xfrm>
          <a:prstGeom prst="rect">
            <a:avLst/>
          </a:prstGeom>
          <a:noFill/>
          <a:ln w="9525">
            <a:noFill/>
            <a:miter lim="800000"/>
            <a:headEnd/>
            <a:tailEnd/>
          </a:ln>
          <a:effectLst/>
        </p:spPr>
        <p:txBody>
          <a:bodyPr wrap="square">
            <a:prstTxWarp prst="textNoShape">
              <a:avLst/>
            </a:prstTxWarp>
            <a:spAutoFit/>
          </a:bodyPr>
          <a:lstStyle/>
          <a:p>
            <a:pPr eaLnBrk="0" hangingPunct="0">
              <a:spcBef>
                <a:spcPct val="50000"/>
              </a:spcBef>
              <a:buFontTx/>
              <a:buChar char="•"/>
            </a:pPr>
            <a:r>
              <a:rPr lang="en-US" sz="2000" dirty="0"/>
              <a:t> </a:t>
            </a:r>
            <a:r>
              <a:rPr lang="en-US" sz="2000" b="1" dirty="0"/>
              <a:t>Tactical defeat for North Vietnam</a:t>
            </a:r>
          </a:p>
          <a:p>
            <a:pPr lvl="1" eaLnBrk="0" hangingPunct="0">
              <a:spcBef>
                <a:spcPct val="50000"/>
              </a:spcBef>
              <a:buFontTx/>
              <a:buChar char="•"/>
            </a:pPr>
            <a:r>
              <a:rPr lang="en-US" sz="2000" dirty="0"/>
              <a:t> </a:t>
            </a:r>
            <a:r>
              <a:rPr lang="en-US" sz="2000" b="1" dirty="0"/>
              <a:t>North Vietnamese 32,000 killed and 6,000 captured</a:t>
            </a:r>
          </a:p>
          <a:p>
            <a:pPr lvl="1" eaLnBrk="0" hangingPunct="0">
              <a:spcBef>
                <a:spcPct val="50000"/>
              </a:spcBef>
              <a:buFontTx/>
              <a:buChar char="•"/>
            </a:pPr>
            <a:r>
              <a:rPr lang="en-US" sz="2000" dirty="0"/>
              <a:t> </a:t>
            </a:r>
            <a:r>
              <a:rPr lang="en-US" sz="2000" b="1" dirty="0"/>
              <a:t>US and South Vietnamese 4,000 killed </a:t>
            </a:r>
          </a:p>
          <a:p>
            <a:pPr eaLnBrk="0" hangingPunct="0">
              <a:spcBef>
                <a:spcPct val="50000"/>
              </a:spcBef>
              <a:buFontTx/>
              <a:buChar char="•"/>
            </a:pPr>
            <a:r>
              <a:rPr lang="en-US" sz="2000" dirty="0"/>
              <a:t> </a:t>
            </a:r>
            <a:r>
              <a:rPr lang="en-US" sz="2000" b="1" dirty="0"/>
              <a:t>But a strategic victory</a:t>
            </a:r>
          </a:p>
          <a:p>
            <a:pPr lvl="1" eaLnBrk="0" hangingPunct="0">
              <a:spcBef>
                <a:spcPct val="50000"/>
              </a:spcBef>
              <a:buFontTx/>
              <a:buChar char="•"/>
            </a:pPr>
            <a:r>
              <a:rPr lang="en-US" sz="2000" dirty="0"/>
              <a:t> </a:t>
            </a:r>
            <a:r>
              <a:rPr lang="en-US" sz="2000" b="1" dirty="0"/>
              <a:t>“I thought we were winning this war!” </a:t>
            </a:r>
            <a:r>
              <a:rPr lang="en-US" sz="2000" dirty="0"/>
              <a:t>(Walter Cronkite) </a:t>
            </a:r>
          </a:p>
          <a:p>
            <a:pPr lvl="1" eaLnBrk="0" hangingPunct="0">
              <a:spcBef>
                <a:spcPct val="50000"/>
              </a:spcBef>
              <a:buFontTx/>
              <a:buChar char="•"/>
            </a:pPr>
            <a:r>
              <a:rPr lang="en-US" sz="2000" dirty="0"/>
              <a:t>  </a:t>
            </a:r>
            <a:r>
              <a:rPr lang="en-US" sz="2000" b="1" dirty="0"/>
              <a:t>Dramatic shift in public opinion in US </a:t>
            </a:r>
          </a:p>
          <a:p>
            <a:pPr eaLnBrk="0" hangingPunct="0">
              <a:spcBef>
                <a:spcPct val="50000"/>
              </a:spcBef>
              <a:buFontTx/>
              <a:buChar char="•"/>
            </a:pPr>
            <a:endParaRPr lang="en-US" sz="2000" dirty="0"/>
          </a:p>
        </p:txBody>
      </p:sp>
      <p:sp>
        <p:nvSpPr>
          <p:cNvPr id="64517" name="Rectangle 5"/>
          <p:cNvSpPr>
            <a:spLocks noChangeArrowheads="1"/>
          </p:cNvSpPr>
          <p:nvPr/>
        </p:nvSpPr>
        <p:spPr bwMode="auto">
          <a:xfrm>
            <a:off x="4191000" y="4267200"/>
            <a:ext cx="4724400" cy="2133600"/>
          </a:xfrm>
          <a:prstGeom prst="rect">
            <a:avLst/>
          </a:prstGeom>
          <a:noFill/>
          <a:ln w="9525">
            <a:solidFill>
              <a:schemeClr val="tx1"/>
            </a:solidFill>
            <a:miter lim="800000"/>
            <a:headEnd/>
            <a:tailEnd/>
          </a:ln>
          <a:effectLst/>
        </p:spPr>
        <p:txBody>
          <a:bodyPr anchor="ctr">
            <a:prstTxWarp prst="textNoShape">
              <a:avLst/>
            </a:prstTxWarp>
          </a:bodyPr>
          <a:lstStyle/>
          <a:p>
            <a:pPr algn="ctr"/>
            <a:r>
              <a:rPr lang="en-US" sz="2000" dirty="0">
                <a:solidFill>
                  <a:schemeClr val="tx2"/>
                </a:solidFill>
              </a:rPr>
              <a:t>Returning from Vietnam after </a:t>
            </a:r>
            <a:r>
              <a:rPr lang="en-US" sz="2000" dirty="0" err="1">
                <a:solidFill>
                  <a:schemeClr val="tx2"/>
                </a:solidFill>
              </a:rPr>
              <a:t>Tet</a:t>
            </a:r>
            <a:r>
              <a:rPr lang="en-US" sz="2000" dirty="0">
                <a:solidFill>
                  <a:schemeClr val="tx2"/>
                </a:solidFill>
              </a:rPr>
              <a:t>, Walter Cronkite  reported, “It seems now more certain than ever that the bloody experience of Vietnam is a stalemate” and then urged the government to open negotiations with the North Vietnamese. </a:t>
            </a:r>
          </a:p>
        </p:txBody>
      </p:sp>
      <p:pic>
        <p:nvPicPr>
          <p:cNvPr id="64518" name="Picture 6" descr="viet50"/>
          <p:cNvPicPr>
            <a:picLocks noGrp="1" noChangeAspect="1" noChangeArrowheads="1"/>
          </p:cNvPicPr>
          <p:nvPr>
            <p:ph idx="1"/>
          </p:nvPr>
        </p:nvPicPr>
        <p:blipFill>
          <a:blip r:embed="rId2"/>
          <a:srcRect/>
          <a:stretch>
            <a:fillRect/>
          </a:stretch>
        </p:blipFill>
        <p:spPr>
          <a:xfrm>
            <a:off x="4267200" y="1219200"/>
            <a:ext cx="4278313" cy="2898775"/>
          </a:xfrm>
          <a:noFill/>
          <a:ln>
            <a:solidFill>
              <a:schemeClr val="tx1"/>
            </a:solidFill>
          </a:ln>
        </p:spPr>
      </p:pic>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609600"/>
          </a:xfrm>
        </p:spPr>
        <p:txBody>
          <a:bodyPr/>
          <a:lstStyle/>
          <a:p>
            <a:r>
              <a:rPr lang="en-US" sz="3200" b="1" dirty="0" err="1" smtClean="0"/>
              <a:t>Tet</a:t>
            </a:r>
            <a:r>
              <a:rPr lang="en-US" sz="3200" b="1" dirty="0" smtClean="0"/>
              <a:t> Offensive: Reaction in the USA</a:t>
            </a:r>
            <a:endParaRPr lang="en-US" sz="3200" b="1" dirty="0"/>
          </a:p>
        </p:txBody>
      </p:sp>
      <p:sp>
        <p:nvSpPr>
          <p:cNvPr id="3" name="Content Placeholder 2"/>
          <p:cNvSpPr>
            <a:spLocks noGrp="1"/>
          </p:cNvSpPr>
          <p:nvPr>
            <p:ph idx="1"/>
          </p:nvPr>
        </p:nvSpPr>
        <p:spPr>
          <a:xfrm>
            <a:off x="1066800" y="1143000"/>
            <a:ext cx="7620000" cy="4724400"/>
          </a:xfrm>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620000" cy="1143000"/>
          </a:xfrm>
        </p:spPr>
        <p:txBody>
          <a:bodyPr/>
          <a:lstStyle/>
          <a:p>
            <a:r>
              <a:rPr lang="en-US" sz="3600" b="1" dirty="0"/>
              <a:t>Values of the Vietnamese</a:t>
            </a:r>
            <a:r>
              <a:rPr lang="en-US" sz="6600" dirty="0"/>
              <a:t/>
            </a:r>
            <a:br>
              <a:rPr lang="en-US" sz="6600" dirty="0"/>
            </a:br>
            <a:r>
              <a:rPr lang="en-US" sz="2400" dirty="0"/>
              <a:t>(on-line lecture by Prof. R. </a:t>
            </a:r>
            <a:r>
              <a:rPr lang="en-US" sz="2400" dirty="0" err="1"/>
              <a:t>Buzzanco</a:t>
            </a:r>
            <a:r>
              <a:rPr lang="en-US" sz="2400" dirty="0"/>
              <a:t> U. of Houston)</a:t>
            </a:r>
          </a:p>
        </p:txBody>
      </p:sp>
      <p:sp>
        <p:nvSpPr>
          <p:cNvPr id="3" name="Content Placeholder 2"/>
          <p:cNvSpPr>
            <a:spLocks noGrp="1"/>
          </p:cNvSpPr>
          <p:nvPr>
            <p:ph idx="1"/>
          </p:nvPr>
        </p:nvSpPr>
        <p:spPr>
          <a:xfrm>
            <a:off x="1143000" y="1752600"/>
            <a:ext cx="7620000" cy="4114800"/>
          </a:xfrm>
        </p:spPr>
        <p:txBody>
          <a:bodyPr/>
          <a:lstStyle/>
          <a:p>
            <a:r>
              <a:rPr lang="en-US" dirty="0" smtClean="0"/>
              <a:t>Sense of </a:t>
            </a:r>
            <a:r>
              <a:rPr lang="en-US" u="sng" dirty="0" smtClean="0"/>
              <a:t>VILLAGE: </a:t>
            </a:r>
            <a:r>
              <a:rPr lang="en-US" dirty="0" smtClean="0"/>
              <a:t>Localized Roots are akin to a large family</a:t>
            </a:r>
          </a:p>
          <a:p>
            <a:pPr lvl="1"/>
            <a:r>
              <a:rPr lang="en-US" dirty="0" smtClean="0"/>
              <a:t>An intimate tie to the land!</a:t>
            </a:r>
          </a:p>
          <a:p>
            <a:r>
              <a:rPr lang="en-US" u="sng" dirty="0" smtClean="0"/>
              <a:t>SUBSISTENSE ECONOMY</a:t>
            </a:r>
            <a:r>
              <a:rPr lang="en-US" dirty="0" smtClean="0"/>
              <a:t>: Land is crucial, and spiritual (1,000 miles from N to S, and less than 100 miles E to W)</a:t>
            </a:r>
          </a:p>
          <a:p>
            <a:pPr lvl="1"/>
            <a:r>
              <a:rPr lang="en-US" dirty="0" smtClean="0"/>
              <a:t>A localized agrarian, peasant, subsistence feel NOT a market-place feel</a:t>
            </a:r>
          </a:p>
          <a:p>
            <a:endParaRPr lang="en-US" dirty="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9336964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en-US" sz="4000" b="1">
                <a:solidFill>
                  <a:srgbClr val="FF0000"/>
                </a:solidFill>
              </a:rPr>
              <a:t>Peace Negotiations Timed Writing</a:t>
            </a:r>
          </a:p>
        </p:txBody>
      </p:sp>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r>
              <a:rPr lang="en-US" dirty="0" smtClean="0"/>
              <a:t>AP English Language and Composition</a:t>
            </a:r>
          </a:p>
          <a:p>
            <a:pPr fontAlgn="auto">
              <a:spcAft>
                <a:spcPts val="0"/>
              </a:spcAft>
              <a:defRPr/>
            </a:pPr>
            <a:r>
              <a:rPr lang="en-US" sz="1946" dirty="0" smtClean="0"/>
              <a:t>http://www.staff.fcps.net/wturner/TTTC-Peace%20Negotiations%20Timed%20Writing.ppt</a:t>
            </a:r>
          </a:p>
        </p:txBody>
      </p: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b="1">
                <a:solidFill>
                  <a:srgbClr val="FF0000"/>
                </a:solidFill>
              </a:rPr>
              <a:t>Background-The Tet Offensive</a:t>
            </a:r>
            <a:endParaRPr lang="en-US"/>
          </a:p>
        </p:txBody>
      </p:sp>
      <p:sp>
        <p:nvSpPr>
          <p:cNvPr id="23555" name="Content Placeholder 2"/>
          <p:cNvSpPr>
            <a:spLocks noGrp="1"/>
          </p:cNvSpPr>
          <p:nvPr>
            <p:ph idx="1"/>
          </p:nvPr>
        </p:nvSpPr>
        <p:spPr>
          <a:xfrm>
            <a:off x="914400" y="1600200"/>
            <a:ext cx="7239000" cy="4525963"/>
          </a:xfrm>
        </p:spPr>
        <p:txBody>
          <a:bodyPr>
            <a:normAutofit/>
          </a:bodyPr>
          <a:lstStyle/>
          <a:p>
            <a:pPr marL="0" indent="-273050">
              <a:lnSpc>
                <a:spcPct val="80000"/>
              </a:lnSpc>
              <a:buFont typeface="Arial" pitchFamily="26" charset="0"/>
              <a:buNone/>
            </a:pPr>
            <a:r>
              <a:rPr lang="en-US" sz="3000"/>
              <a:t>The Tet Holiday was an agreed truce/cease fire between the Viet Cong and the US/South Vietnamese Armies. The Viet Cong, however, planned a surprise attack on 39 capitals, and five major cities, including Saigon. The attack was unsuccessful (well planned, but poorly executed). </a:t>
            </a:r>
          </a:p>
          <a:p>
            <a:pPr marL="0" indent="-273050">
              <a:lnSpc>
                <a:spcPct val="80000"/>
              </a:lnSpc>
              <a:buFont typeface="Arial" pitchFamily="26" charset="0"/>
              <a:buNone/>
            </a:pPr>
            <a:endParaRPr lang="en-US" sz="3000"/>
          </a:p>
          <a:p>
            <a:pPr marL="0" indent="-273050">
              <a:lnSpc>
                <a:spcPct val="80000"/>
              </a:lnSpc>
              <a:buFont typeface="Arial" pitchFamily="26" charset="0"/>
              <a:buNone/>
            </a:pPr>
            <a:r>
              <a:rPr lang="en-US" sz="3000"/>
              <a:t>In this period, 40,000 VC soldiers, 1500 American soldiers, 3,000 South Vietnamese soldiers, and 10,000 civilians were killed.</a:t>
            </a:r>
          </a:p>
        </p:txBody>
      </p:sp>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2" descr="C:\Documents and Settings\wturner\Desktop\TTTC Vietnam Powerpoint\Tet Offensive.jpg"/>
          <p:cNvPicPr>
            <a:picLocks noChangeAspect="1" noChangeArrowheads="1"/>
          </p:cNvPicPr>
          <p:nvPr/>
        </p:nvPicPr>
        <p:blipFill>
          <a:blip r:embed="rId2"/>
          <a:srcRect/>
          <a:stretch>
            <a:fillRect/>
          </a:stretch>
        </p:blipFill>
        <p:spPr bwMode="auto">
          <a:xfrm>
            <a:off x="3962400" y="381000"/>
            <a:ext cx="5181600" cy="6316663"/>
          </a:xfrm>
          <a:prstGeom prst="rect">
            <a:avLst/>
          </a:prstGeom>
          <a:noFill/>
          <a:ln w="9525">
            <a:noFill/>
            <a:miter lim="800000"/>
            <a:headEnd/>
            <a:tailEnd/>
          </a:ln>
        </p:spPr>
      </p:pic>
      <p:sp>
        <p:nvSpPr>
          <p:cNvPr id="4099" name="TextBox 4"/>
          <p:cNvSpPr txBox="1">
            <a:spLocks noChangeArrowheads="1"/>
          </p:cNvSpPr>
          <p:nvPr/>
        </p:nvSpPr>
        <p:spPr bwMode="auto">
          <a:xfrm>
            <a:off x="914400" y="609600"/>
            <a:ext cx="3124200" cy="3477875"/>
          </a:xfrm>
          <a:prstGeom prst="rect">
            <a:avLst/>
          </a:prstGeom>
          <a:noFill/>
          <a:ln w="9525">
            <a:noFill/>
            <a:miter lim="800000"/>
            <a:headEnd/>
            <a:tailEnd/>
          </a:ln>
        </p:spPr>
        <p:txBody>
          <a:bodyPr wrap="square">
            <a:prstTxWarp prst="textNoShape">
              <a:avLst/>
            </a:prstTxWarp>
            <a:spAutoFit/>
          </a:bodyPr>
          <a:lstStyle/>
          <a:p>
            <a:pPr algn="ctr"/>
            <a:r>
              <a:rPr lang="en-US" sz="4400" b="1" dirty="0">
                <a:latin typeface="Candara" pitchFamily="26" charset="0"/>
              </a:rPr>
              <a:t>The </a:t>
            </a:r>
            <a:r>
              <a:rPr lang="en-US" sz="4400" b="1" dirty="0" err="1">
                <a:latin typeface="Candara" pitchFamily="26" charset="0"/>
              </a:rPr>
              <a:t>Tet</a:t>
            </a:r>
            <a:r>
              <a:rPr lang="en-US" sz="4400" b="1" dirty="0">
                <a:latin typeface="Candara" pitchFamily="26" charset="0"/>
              </a:rPr>
              <a:t> Offensive </a:t>
            </a:r>
          </a:p>
          <a:p>
            <a:pPr algn="ctr"/>
            <a:endParaRPr lang="en-US" sz="4400" dirty="0">
              <a:latin typeface="Candara" pitchFamily="26" charset="0"/>
            </a:endParaRPr>
          </a:p>
          <a:p>
            <a:pPr algn="ctr"/>
            <a:r>
              <a:rPr lang="en-US" sz="4400" dirty="0">
                <a:latin typeface="Candara" pitchFamily="26" charset="0"/>
              </a:rPr>
              <a:t>Jan. 29-Feb. 25, 1968</a:t>
            </a:r>
          </a:p>
        </p:txBody>
      </p:sp>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b="1">
                <a:solidFill>
                  <a:srgbClr val="FF0000"/>
                </a:solidFill>
              </a:rPr>
              <a:t>A Turning Point in the War</a:t>
            </a:r>
          </a:p>
        </p:txBody>
      </p:sp>
      <p:sp>
        <p:nvSpPr>
          <p:cNvPr id="5123" name="Content Placeholder 2"/>
          <p:cNvSpPr>
            <a:spLocks noGrp="1"/>
          </p:cNvSpPr>
          <p:nvPr>
            <p:ph idx="1"/>
          </p:nvPr>
        </p:nvSpPr>
        <p:spPr>
          <a:xfrm>
            <a:off x="914400" y="1295400"/>
            <a:ext cx="7467600" cy="4906963"/>
          </a:xfrm>
        </p:spPr>
        <p:txBody>
          <a:bodyPr/>
          <a:lstStyle/>
          <a:p>
            <a:pPr>
              <a:buFont typeface="Arial" pitchFamily="26" charset="0"/>
              <a:buNone/>
            </a:pPr>
            <a:r>
              <a:rPr lang="en-US"/>
              <a:t>	The Tet Offensive was a tactical defeat for the Viet Cong and North Vietnamese forces, but it inflicted severe damage on American civilian morale.</a:t>
            </a:r>
          </a:p>
          <a:p>
            <a:pPr>
              <a:buFont typeface="Arial" pitchFamily="26" charset="0"/>
              <a:buNone/>
            </a:pPr>
            <a:endParaRPr lang="en-US"/>
          </a:p>
          <a:p>
            <a:pPr>
              <a:buFont typeface="Arial" pitchFamily="26" charset="0"/>
              <a:buNone/>
            </a:pPr>
            <a:r>
              <a:rPr lang="en-US"/>
              <a:t>	President Lyndon Johnson saw his popularity fall sharply after the Offensive, and he withdrew as a candidate for re-election in March of 1968. </a:t>
            </a:r>
          </a:p>
        </p:txBody>
      </p:sp>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b="1">
                <a:solidFill>
                  <a:srgbClr val="FF0000"/>
                </a:solidFill>
              </a:rPr>
              <a:t>The Role of Popular Opinion</a:t>
            </a:r>
          </a:p>
        </p:txBody>
      </p:sp>
      <p:sp>
        <p:nvSpPr>
          <p:cNvPr id="6147" name="Content Placeholder 2"/>
          <p:cNvSpPr>
            <a:spLocks noGrp="1"/>
          </p:cNvSpPr>
          <p:nvPr>
            <p:ph idx="1"/>
          </p:nvPr>
        </p:nvSpPr>
        <p:spPr>
          <a:xfrm>
            <a:off x="685800" y="1600200"/>
            <a:ext cx="8001000" cy="4525963"/>
          </a:xfrm>
        </p:spPr>
        <p:txBody>
          <a:bodyPr/>
          <a:lstStyle/>
          <a:p>
            <a:pPr>
              <a:buFont typeface="Arial" pitchFamily="26" charset="0"/>
              <a:buNone/>
            </a:pPr>
            <a:r>
              <a:rPr lang="en-US"/>
              <a:t>	The Tet Offensive is frequently seen as an example of the value of media influence and popular opinion in the pursuit of military objectives. The fact that the Communists were able to mount a major, country-wide assault was a blow to American hopes of winning the war rapidly. </a:t>
            </a:r>
          </a:p>
          <a:p>
            <a:endParaRPr lang="en-US"/>
          </a:p>
        </p:txBody>
      </p:sp>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a:solidFill>
                  <a:srgbClr val="FF0000"/>
                </a:solidFill>
              </a:rPr>
              <a:t>Context of Letters</a:t>
            </a:r>
          </a:p>
        </p:txBody>
      </p:sp>
      <p:sp>
        <p:nvSpPr>
          <p:cNvPr id="7171" name="Content Placeholder 2"/>
          <p:cNvSpPr>
            <a:spLocks noGrp="1"/>
          </p:cNvSpPr>
          <p:nvPr>
            <p:ph idx="1"/>
          </p:nvPr>
        </p:nvSpPr>
        <p:spPr/>
        <p:txBody>
          <a:bodyPr/>
          <a:lstStyle/>
          <a:p>
            <a:pPr>
              <a:buFont typeface="Arial" pitchFamily="26" charset="0"/>
              <a:buNone/>
            </a:pPr>
            <a:r>
              <a:rPr lang="en-US" b="1"/>
              <a:t>	</a:t>
            </a:r>
            <a:r>
              <a:rPr lang="en-US"/>
              <a:t>The “Peace Negotiation” letters were released after President Johnson’s death. The letters were originally written in February of 1967. The Tet Offensive occurred shortly after the letter from Ho Chi Minh was received by President Johnson. </a:t>
            </a:r>
          </a:p>
        </p:txBody>
      </p:sp>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b="1">
                <a:solidFill>
                  <a:srgbClr val="FF0000"/>
                </a:solidFill>
              </a:rPr>
              <a:t>AP Essay Prompt</a:t>
            </a:r>
          </a:p>
        </p:txBody>
      </p:sp>
      <p:sp>
        <p:nvSpPr>
          <p:cNvPr id="3" name="Content Placeholder 2"/>
          <p:cNvSpPr>
            <a:spLocks noGrp="1"/>
          </p:cNvSpPr>
          <p:nvPr>
            <p:ph idx="1"/>
          </p:nvPr>
        </p:nvSpPr>
        <p:spPr>
          <a:xfrm>
            <a:off x="1295400" y="1600200"/>
            <a:ext cx="6553200" cy="4525963"/>
          </a:xfrm>
        </p:spPr>
        <p:txBody>
          <a:bodyPr>
            <a:normAutofit/>
          </a:bodyPr>
          <a:lstStyle/>
          <a:p>
            <a:pPr>
              <a:lnSpc>
                <a:spcPct val="80000"/>
              </a:lnSpc>
              <a:buFont typeface="Arial" pitchFamily="26" charset="0"/>
              <a:buNone/>
            </a:pPr>
            <a:r>
              <a:rPr lang="en-US" sz="3000"/>
              <a:t>	</a:t>
            </a:r>
            <a:r>
              <a:rPr lang="en-US" sz="3000" b="1"/>
              <a:t>Evaluate </a:t>
            </a:r>
            <a:r>
              <a:rPr lang="en-US" sz="3000"/>
              <a:t>which letter is most persuasive by </a:t>
            </a:r>
            <a:r>
              <a:rPr lang="en-US" sz="3000" b="1"/>
              <a:t>analyzing </a:t>
            </a:r>
            <a:r>
              <a:rPr lang="en-US" sz="3000"/>
              <a:t>the writers’ use of rhetorical devices and persuasive appeals. Support your claim with appropriate evidence.</a:t>
            </a:r>
          </a:p>
          <a:p>
            <a:pPr>
              <a:lnSpc>
                <a:spcPct val="80000"/>
              </a:lnSpc>
              <a:buFont typeface="Arial" pitchFamily="26" charset="0"/>
              <a:buNone/>
            </a:pPr>
            <a:r>
              <a:rPr lang="en-US" sz="3000"/>
              <a:t>	</a:t>
            </a:r>
          </a:p>
          <a:p>
            <a:pPr>
              <a:lnSpc>
                <a:spcPct val="80000"/>
              </a:lnSpc>
              <a:buFont typeface="Arial" pitchFamily="26" charset="0"/>
              <a:buNone/>
            </a:pPr>
            <a:r>
              <a:rPr lang="en-US" sz="3000"/>
              <a:t>	</a:t>
            </a:r>
            <a:r>
              <a:rPr lang="en-US" sz="3000" i="1"/>
              <a:t>It is highly suggested that you do a rhetorical triangle as pre-writing in order to organize your thoughts: Rhetor, Subject, Audience, Purpose, Context, Devices and Appeals.</a:t>
            </a:r>
          </a:p>
        </p:txBody>
      </p:sp>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z="3200" b="1"/>
              <a:t>STAGE 3:  Combat Role (1965-1968)</a:t>
            </a:r>
          </a:p>
        </p:txBody>
      </p:sp>
      <p:sp>
        <p:nvSpPr>
          <p:cNvPr id="53251" name="Rectangle 3"/>
          <p:cNvSpPr>
            <a:spLocks noGrp="1" noChangeArrowheads="1"/>
          </p:cNvSpPr>
          <p:nvPr>
            <p:ph type="body" sz="half" idx="1"/>
          </p:nvPr>
        </p:nvSpPr>
        <p:spPr>
          <a:xfrm>
            <a:off x="838200" y="1447800"/>
            <a:ext cx="3733800" cy="4114800"/>
          </a:xfrm>
        </p:spPr>
        <p:txBody>
          <a:bodyPr/>
          <a:lstStyle/>
          <a:p>
            <a:pPr>
              <a:lnSpc>
                <a:spcPct val="90000"/>
              </a:lnSpc>
            </a:pPr>
            <a:r>
              <a:rPr lang="en-US" sz="2000" b="1" i="1"/>
              <a:t>GOALS:</a:t>
            </a:r>
          </a:p>
          <a:p>
            <a:pPr lvl="1">
              <a:lnSpc>
                <a:spcPct val="90000"/>
              </a:lnSpc>
            </a:pPr>
            <a:r>
              <a:rPr lang="en-US" sz="2000"/>
              <a:t>Dramatic escalation of war intended to combat increased VC/NVA attacks</a:t>
            </a:r>
          </a:p>
          <a:p>
            <a:pPr lvl="1">
              <a:lnSpc>
                <a:spcPct val="90000"/>
              </a:lnSpc>
            </a:pPr>
            <a:r>
              <a:rPr lang="en-US" sz="2000"/>
              <a:t>Difficulty in determining who the enemy was led the US to begin several </a:t>
            </a:r>
            <a:r>
              <a:rPr lang="ja-JP" altLang="en-US" sz="2000">
                <a:latin typeface="Arial"/>
              </a:rPr>
              <a:t>“</a:t>
            </a:r>
            <a:r>
              <a:rPr lang="en-US" sz="2000"/>
              <a:t>pacification</a:t>
            </a:r>
            <a:r>
              <a:rPr lang="ja-JP" altLang="en-US" sz="2000">
                <a:latin typeface="Arial"/>
              </a:rPr>
              <a:t>”</a:t>
            </a:r>
            <a:r>
              <a:rPr lang="en-US" sz="2000"/>
              <a:t> tactics, including the use of </a:t>
            </a:r>
            <a:r>
              <a:rPr lang="ja-JP" altLang="en-US" sz="2000">
                <a:latin typeface="Arial"/>
              </a:rPr>
              <a:t>“</a:t>
            </a:r>
            <a:r>
              <a:rPr lang="en-US" sz="2000"/>
              <a:t>free-fire zones</a:t>
            </a:r>
            <a:r>
              <a:rPr lang="ja-JP" altLang="en-US" sz="2000">
                <a:latin typeface="Arial"/>
              </a:rPr>
              <a:t>”</a:t>
            </a:r>
            <a:r>
              <a:rPr lang="en-US" sz="2000"/>
              <a:t> and </a:t>
            </a:r>
            <a:r>
              <a:rPr lang="ja-JP" altLang="en-US" sz="2000">
                <a:latin typeface="Arial"/>
              </a:rPr>
              <a:t>“</a:t>
            </a:r>
            <a:r>
              <a:rPr lang="en-US" sz="2000"/>
              <a:t>search and destroy missions</a:t>
            </a:r>
            <a:r>
              <a:rPr lang="ja-JP" altLang="en-US" sz="2000">
                <a:latin typeface="Arial"/>
              </a:rPr>
              <a:t>”</a:t>
            </a:r>
            <a:endParaRPr lang="en-US" sz="2000"/>
          </a:p>
          <a:p>
            <a:pPr lvl="1">
              <a:lnSpc>
                <a:spcPct val="90000"/>
              </a:lnSpc>
            </a:pPr>
            <a:r>
              <a:rPr lang="en-US" sz="2000"/>
              <a:t>Bombing halted in north – not south (March 31, 1968) by LBJ in order to </a:t>
            </a:r>
            <a:r>
              <a:rPr lang="ja-JP" altLang="en-US" sz="2000">
                <a:latin typeface="Arial"/>
              </a:rPr>
              <a:t>“</a:t>
            </a:r>
            <a:r>
              <a:rPr lang="en-US" sz="2000"/>
              <a:t>seek peace</a:t>
            </a:r>
            <a:r>
              <a:rPr lang="ja-JP" altLang="en-US" sz="2000">
                <a:latin typeface="Arial"/>
              </a:rPr>
              <a:t>”</a:t>
            </a:r>
            <a:r>
              <a:rPr lang="en-US" sz="2000"/>
              <a:t> before the end of his term</a:t>
            </a:r>
          </a:p>
          <a:p>
            <a:pPr lvl="1">
              <a:lnSpc>
                <a:spcPct val="90000"/>
              </a:lnSpc>
            </a:pPr>
            <a:r>
              <a:rPr lang="en-US" sz="2000"/>
              <a:t>1968: Peace talks begin in Hanoi</a:t>
            </a:r>
          </a:p>
        </p:txBody>
      </p:sp>
      <p:sp>
        <p:nvSpPr>
          <p:cNvPr id="53252" name="Rectangle 4"/>
          <p:cNvSpPr>
            <a:spLocks noGrp="1" noChangeArrowheads="1"/>
          </p:cNvSpPr>
          <p:nvPr>
            <p:ph type="body" sz="half" idx="2"/>
          </p:nvPr>
        </p:nvSpPr>
        <p:spPr>
          <a:xfrm>
            <a:off x="4953000" y="1371600"/>
            <a:ext cx="3733800" cy="4191000"/>
          </a:xfrm>
        </p:spPr>
        <p:txBody>
          <a:bodyPr/>
          <a:lstStyle/>
          <a:p>
            <a:pPr>
              <a:lnSpc>
                <a:spcPct val="90000"/>
              </a:lnSpc>
            </a:pPr>
            <a:r>
              <a:rPr lang="en-US" sz="2000" b="1" i="1" dirty="0"/>
              <a:t>IMPORTANT DEVELOPMENTS:</a:t>
            </a:r>
          </a:p>
          <a:p>
            <a:pPr lvl="1">
              <a:lnSpc>
                <a:spcPct val="90000"/>
              </a:lnSpc>
            </a:pPr>
            <a:r>
              <a:rPr lang="en-US" sz="2000" dirty="0"/>
              <a:t>US winning major battles but losing war (public being told</a:t>
            </a:r>
            <a:r>
              <a:rPr lang="en-US" sz="2000" dirty="0" smtClean="0"/>
              <a:t> otherwise)</a:t>
            </a:r>
          </a:p>
          <a:p>
            <a:pPr lvl="1">
              <a:lnSpc>
                <a:spcPct val="90000"/>
              </a:lnSpc>
            </a:pPr>
            <a:r>
              <a:rPr lang="en-US" sz="2000" dirty="0"/>
              <a:t>Jan 30, 1968: NVA, with help from VC, launch surprise </a:t>
            </a:r>
            <a:r>
              <a:rPr lang="en-US" sz="2000" b="1" dirty="0" err="1"/>
              <a:t>Tet</a:t>
            </a:r>
            <a:r>
              <a:rPr lang="en-US" sz="2000" b="1" dirty="0"/>
              <a:t> Offensive</a:t>
            </a:r>
            <a:r>
              <a:rPr lang="en-US" sz="2000" dirty="0"/>
              <a:t>.  Together they attack every southern city at </a:t>
            </a:r>
            <a:r>
              <a:rPr lang="en-US" sz="2000" dirty="0" smtClean="0"/>
              <a:t>once</a:t>
            </a:r>
          </a:p>
          <a:p>
            <a:pPr lvl="1">
              <a:lnSpc>
                <a:spcPct val="90000"/>
              </a:lnSpc>
            </a:pPr>
            <a:r>
              <a:rPr lang="en-US" sz="2000" dirty="0"/>
              <a:t>NVA/VC:  Lost overall battle but won a </a:t>
            </a:r>
            <a:r>
              <a:rPr lang="en-US" sz="2000" b="1" dirty="0"/>
              <a:t>psychological victory</a:t>
            </a:r>
            <a:r>
              <a:rPr lang="en-US" sz="2000" dirty="0"/>
              <a:t> as TV coverage proves US not really winning the war (credibility gap created)</a:t>
            </a:r>
          </a:p>
          <a:p>
            <a:pPr lvl="1">
              <a:lnSpc>
                <a:spcPct val="90000"/>
              </a:lnSpc>
            </a:pPr>
            <a:r>
              <a:rPr lang="en-US" sz="2000" b="1" i="1" u="sng" dirty="0"/>
              <a:t>March, 1968: My Lai Massacre</a:t>
            </a:r>
          </a:p>
        </p:txBody>
      </p:sp>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066800" y="838200"/>
            <a:ext cx="7721600" cy="1143000"/>
          </a:xfrm>
        </p:spPr>
        <p:txBody>
          <a:bodyPr/>
          <a:lstStyle/>
          <a:p>
            <a:pPr algn="ctr"/>
            <a:r>
              <a:rPr lang="en-US" dirty="0"/>
              <a:t>Massacre at My Lai</a:t>
            </a:r>
            <a:br>
              <a:rPr lang="en-US" dirty="0"/>
            </a:br>
            <a:r>
              <a:rPr lang="en-US" dirty="0"/>
              <a:t>March 16, 1968</a:t>
            </a:r>
          </a:p>
        </p:txBody>
      </p:sp>
      <p:sp>
        <p:nvSpPr>
          <p:cNvPr id="2051" name="Rectangle 3"/>
          <p:cNvSpPr>
            <a:spLocks noGrp="1" noChangeArrowheads="1"/>
          </p:cNvSpPr>
          <p:nvPr>
            <p:ph type="subTitle" idx="1"/>
          </p:nvPr>
        </p:nvSpPr>
        <p:spPr/>
        <p:txBody>
          <a:bodyPr/>
          <a:lstStyle/>
          <a:p>
            <a:endParaRPr lang="en-US"/>
          </a:p>
          <a:p>
            <a:endParaRPr lang="en-US"/>
          </a:p>
          <a:p>
            <a:endParaRPr lang="en-US"/>
          </a:p>
          <a:p>
            <a:endParaRPr lang="en-US"/>
          </a:p>
          <a:p>
            <a:endParaRPr lang="en-US"/>
          </a:p>
        </p:txBody>
      </p:sp>
      <p:sp>
        <p:nvSpPr>
          <p:cNvPr id="2052" name="AutoShape 4">
            <a:hlinkClick r:id="" action="ppaction://hlinkshowjump?jump=nextslide" highlightClick="1"/>
          </p:cNvPr>
          <p:cNvSpPr>
            <a:spLocks noChangeArrowheads="1"/>
          </p:cNvSpPr>
          <p:nvPr/>
        </p:nvSpPr>
        <p:spPr bwMode="auto">
          <a:xfrm>
            <a:off x="8686800" y="6553200"/>
            <a:ext cx="457200" cy="3048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pic>
        <p:nvPicPr>
          <p:cNvPr id="2053" name="Picture 5"/>
          <p:cNvPicPr>
            <a:picLocks noChangeAspect="1" noChangeArrowheads="1"/>
          </p:cNvPicPr>
          <p:nvPr/>
        </p:nvPicPr>
        <p:blipFill>
          <a:blip r:embed="rId2"/>
          <a:srcRect/>
          <a:stretch>
            <a:fillRect/>
          </a:stretch>
        </p:blipFill>
        <p:spPr bwMode="auto">
          <a:xfrm>
            <a:off x="3429000" y="2362200"/>
            <a:ext cx="2743200" cy="4020399"/>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a:r>
              <a:rPr lang="en-US"/>
              <a:t>What happened at My Lai?</a:t>
            </a:r>
          </a:p>
        </p:txBody>
      </p:sp>
      <p:sp>
        <p:nvSpPr>
          <p:cNvPr id="5123" name="Rectangle 3"/>
          <p:cNvSpPr>
            <a:spLocks noGrp="1" noChangeArrowheads="1"/>
          </p:cNvSpPr>
          <p:nvPr>
            <p:ph type="body" idx="1"/>
          </p:nvPr>
        </p:nvSpPr>
        <p:spPr/>
        <p:txBody>
          <a:bodyPr/>
          <a:lstStyle/>
          <a:p>
            <a:r>
              <a:rPr lang="en-US"/>
              <a:t>On March 16, 1968, the men of Charlie Company, 11th Brigade, Americal Division entered the village of My Lai.</a:t>
            </a:r>
          </a:p>
          <a:p>
            <a:r>
              <a:rPr lang="en-US"/>
              <a:t>“This is what you’ve been waiting for--search and destroy-- and you’ve got it,” said their superior officers.</a:t>
            </a:r>
          </a:p>
          <a:p>
            <a:r>
              <a:rPr lang="en-US"/>
              <a:t>A short time later the killing began.</a:t>
            </a:r>
          </a:p>
          <a:p>
            <a:pPr lvl="4"/>
            <a:r>
              <a:rPr lang="en-US"/>
              <a:t>Vietnam Online, PBS</a:t>
            </a:r>
          </a:p>
        </p:txBody>
      </p:sp>
      <p:sp>
        <p:nvSpPr>
          <p:cNvPr id="5124" name="AutoShape 4">
            <a:hlinkClick r:id="" action="ppaction://hlinkshowjump?jump=nextslide" highlightClick="1"/>
          </p:cNvPr>
          <p:cNvSpPr>
            <a:spLocks noChangeArrowheads="1"/>
          </p:cNvSpPr>
          <p:nvPr/>
        </p:nvSpPr>
        <p:spPr bwMode="auto">
          <a:xfrm>
            <a:off x="8458200" y="6400800"/>
            <a:ext cx="433388" cy="4572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5125" name="AutoShape 5">
            <a:hlinkClick r:id="" action="ppaction://hlinkshowjump?jump=previousslide" highlightClick="1"/>
          </p:cNvPr>
          <p:cNvSpPr>
            <a:spLocks noChangeArrowheads="1"/>
          </p:cNvSpPr>
          <p:nvPr/>
        </p:nvSpPr>
        <p:spPr bwMode="auto">
          <a:xfrm>
            <a:off x="304800" y="6400800"/>
            <a:ext cx="457200" cy="4572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123">
                                            <p:txEl>
                                              <p:pRg st="3" end="3"/>
                                            </p:txEl>
                                          </p:spTgt>
                                        </p:tgtEl>
                                        <p:attrNameLst>
                                          <p:attrName>style.visibility</p:attrName>
                                        </p:attrNameLst>
                                      </p:cBhvr>
                                      <p:to>
                                        <p:strVal val="visible"/>
                                      </p:to>
                                    </p:set>
                                    <p:anim calcmode="lin" valueType="num">
                                      <p:cBhvr additive="base">
                                        <p:cTn id="23"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Tease</a:t>
            </a:r>
            <a:endParaRPr lang="en-US" dirty="0"/>
          </a:p>
        </p:txBody>
      </p:sp>
      <p:sp>
        <p:nvSpPr>
          <p:cNvPr id="3" name="Content Placeholder 2"/>
          <p:cNvSpPr>
            <a:spLocks noGrp="1"/>
          </p:cNvSpPr>
          <p:nvPr>
            <p:ph idx="1"/>
          </p:nvPr>
        </p:nvSpPr>
        <p:spPr/>
        <p:txBody>
          <a:bodyPr/>
          <a:lstStyle/>
          <a:p>
            <a:r>
              <a:rPr lang="en-US" dirty="0" smtClean="0"/>
              <a:t>Remembering the importance of land, family and village</a:t>
            </a:r>
          </a:p>
          <a:p>
            <a:r>
              <a:rPr lang="en-US" dirty="0" smtClean="0"/>
              <a:t>Not entering the American phase yet…</a:t>
            </a:r>
          </a:p>
          <a:p>
            <a:r>
              <a:rPr lang="en-US" dirty="0" smtClean="0"/>
              <a:t>Consider the traits of the Vietnamese and look at one of America’s ideas called the Strategic Hamlet Plan</a:t>
            </a:r>
          </a:p>
          <a:p>
            <a:r>
              <a:rPr lang="en-US" dirty="0" smtClean="0"/>
              <a:t>Any concerns about winning over villages later on?</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5384538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a:r>
              <a:rPr lang="en-US"/>
              <a:t>Where is My Lai?</a:t>
            </a:r>
          </a:p>
        </p:txBody>
      </p:sp>
      <p:sp>
        <p:nvSpPr>
          <p:cNvPr id="6147" name="Rectangle 3"/>
          <p:cNvSpPr>
            <a:spLocks noGrp="1" noChangeArrowheads="1"/>
          </p:cNvSpPr>
          <p:nvPr>
            <p:ph type="body" sz="half" idx="1"/>
          </p:nvPr>
        </p:nvSpPr>
        <p:spPr/>
        <p:txBody>
          <a:bodyPr/>
          <a:lstStyle/>
          <a:p>
            <a:r>
              <a:rPr lang="en-US" sz="2000"/>
              <a:t>My Lai is in the South Vietnamese district of Son My, a heavily mined area of Vietcong entrenchment.</a:t>
            </a:r>
          </a:p>
          <a:p>
            <a:r>
              <a:rPr lang="en-US" sz="2000"/>
              <a:t>Many members of Charlie Company had been maimed of killed in the area during the preceding weeks.</a:t>
            </a:r>
          </a:p>
          <a:p>
            <a:r>
              <a:rPr lang="en-US" sz="2000"/>
              <a:t>This time Charlie Company, led by Lt. William Calley, was willing and ready for an engagement with the Vietcong.</a:t>
            </a:r>
          </a:p>
          <a:p>
            <a:pPr lvl="2"/>
            <a:r>
              <a:rPr lang="en-US" sz="1600"/>
              <a:t>Vietnam Online, PBS</a:t>
            </a:r>
          </a:p>
        </p:txBody>
      </p:sp>
      <p:pic>
        <p:nvPicPr>
          <p:cNvPr id="6149" name="Picture 5"/>
          <p:cNvPicPr>
            <a:picLocks noGrp="1" noChangeAspect="1" noChangeArrowheads="1"/>
          </p:cNvPicPr>
          <p:nvPr>
            <p:ph type="clipArt" sz="half" idx="2"/>
          </p:nvPr>
        </p:nvPicPr>
        <p:blipFill>
          <a:blip r:embed="rId2"/>
          <a:srcRect/>
          <a:stretch>
            <a:fillRect/>
          </a:stretch>
        </p:blipFill>
        <p:spPr/>
      </p:pic>
      <p:sp>
        <p:nvSpPr>
          <p:cNvPr id="6150" name="AutoShape 6">
            <a:hlinkClick r:id="" action="ppaction://hlinkshowjump?jump=nextslide" highlightClick="1"/>
          </p:cNvPr>
          <p:cNvSpPr>
            <a:spLocks noChangeArrowheads="1"/>
          </p:cNvSpPr>
          <p:nvPr/>
        </p:nvSpPr>
        <p:spPr bwMode="auto">
          <a:xfrm>
            <a:off x="8686800" y="6477000"/>
            <a:ext cx="457200" cy="3810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6151" name="AutoShape 7">
            <a:hlinkClick r:id="" action="ppaction://hlinkshowjump?jump=previousslide" highlightClick="1"/>
          </p:cNvPr>
          <p:cNvSpPr>
            <a:spLocks noChangeArrowheads="1"/>
          </p:cNvSpPr>
          <p:nvPr/>
        </p:nvSpPr>
        <p:spPr bwMode="auto">
          <a:xfrm>
            <a:off x="990600" y="6477000"/>
            <a:ext cx="381000" cy="3810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t>Timeline of the Events at My Lai</a:t>
            </a:r>
          </a:p>
        </p:txBody>
      </p:sp>
      <p:sp>
        <p:nvSpPr>
          <p:cNvPr id="8195" name="Rectangle 3"/>
          <p:cNvSpPr>
            <a:spLocks noGrp="1" noChangeArrowheads="1"/>
          </p:cNvSpPr>
          <p:nvPr>
            <p:ph type="body" sz="half" idx="1"/>
          </p:nvPr>
        </p:nvSpPr>
        <p:spPr/>
        <p:txBody>
          <a:bodyPr/>
          <a:lstStyle/>
          <a:p>
            <a:r>
              <a:rPr lang="en-US" sz="2800"/>
              <a:t>First arrivals were Lieutenant Calley and the First Platoon.</a:t>
            </a:r>
          </a:p>
          <a:p>
            <a:r>
              <a:rPr lang="en-US" sz="2800"/>
              <a:t>The mission of the First Platoon was to secure the landing area for the helicopters.</a:t>
            </a:r>
          </a:p>
          <a:p>
            <a:r>
              <a:rPr lang="en-US" sz="2800"/>
              <a:t>This was shortly after eight in the morning.</a:t>
            </a:r>
          </a:p>
          <a:p>
            <a:pPr lvl="2"/>
            <a:r>
              <a:rPr lang="en-US" sz="2000"/>
              <a:t>BBC News</a:t>
            </a:r>
          </a:p>
        </p:txBody>
      </p:sp>
      <p:pic>
        <p:nvPicPr>
          <p:cNvPr id="8196" name="Picture 4"/>
          <p:cNvPicPr>
            <a:picLocks noGrp="1" noChangeAspect="1" noChangeArrowheads="1"/>
          </p:cNvPicPr>
          <p:nvPr>
            <p:ph type="clipArt" sz="half" idx="2"/>
          </p:nvPr>
        </p:nvPicPr>
        <p:blipFill>
          <a:blip r:embed="rId2"/>
          <a:srcRect/>
          <a:stretch>
            <a:fillRect/>
          </a:stretch>
        </p:blipFill>
        <p:spPr/>
      </p:pic>
      <p:sp>
        <p:nvSpPr>
          <p:cNvPr id="8197" name="AutoShape 5">
            <a:hlinkClick r:id="" action="ppaction://hlinkshowjump?jump=nextslide" highlightClick="1"/>
          </p:cNvPr>
          <p:cNvSpPr>
            <a:spLocks noChangeArrowheads="1"/>
          </p:cNvSpPr>
          <p:nvPr/>
        </p:nvSpPr>
        <p:spPr bwMode="auto">
          <a:xfrm>
            <a:off x="8382000" y="6553200"/>
            <a:ext cx="357188" cy="3048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8198" name="AutoShape 6">
            <a:hlinkClick r:id="" action="ppaction://hlinkshowjump?jump=previousslide" highlightClick="1"/>
          </p:cNvPr>
          <p:cNvSpPr>
            <a:spLocks noChangeArrowheads="1"/>
          </p:cNvSpPr>
          <p:nvPr/>
        </p:nvSpPr>
        <p:spPr bwMode="auto">
          <a:xfrm>
            <a:off x="533400" y="6553200"/>
            <a:ext cx="381000" cy="3048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a:r>
              <a:rPr lang="en-US"/>
              <a:t>Timeline of the events of My Lai, continued</a:t>
            </a:r>
          </a:p>
        </p:txBody>
      </p:sp>
      <p:sp>
        <p:nvSpPr>
          <p:cNvPr id="9219" name="Rectangle 3"/>
          <p:cNvSpPr>
            <a:spLocks noGrp="1" noChangeArrowheads="1"/>
          </p:cNvSpPr>
          <p:nvPr>
            <p:ph type="body" sz="half" idx="1"/>
          </p:nvPr>
        </p:nvSpPr>
        <p:spPr/>
        <p:txBody>
          <a:bodyPr/>
          <a:lstStyle/>
          <a:p>
            <a:r>
              <a:rPr lang="en-US" sz="2000"/>
              <a:t>After securing the landing area, the First Platoon entered the village of My Lai. </a:t>
            </a:r>
          </a:p>
          <a:p>
            <a:r>
              <a:rPr lang="en-US" sz="2000"/>
              <a:t>Calley ordered his men to enter the village firing, though there had been no report of opposition fire.</a:t>
            </a:r>
          </a:p>
          <a:p>
            <a:r>
              <a:rPr lang="en-US" sz="2000"/>
              <a:t>Soon, the “search and destroy” mission had degenerated into the massacre of over 300 apparently unarmed civilians, which included women, children, and the elderly- all in the course of three hours.</a:t>
            </a:r>
          </a:p>
          <a:p>
            <a:pPr lvl="2"/>
            <a:r>
              <a:rPr lang="en-US" sz="1600"/>
              <a:t>Vietnam Online, PBS</a:t>
            </a:r>
          </a:p>
        </p:txBody>
      </p:sp>
      <p:pic>
        <p:nvPicPr>
          <p:cNvPr id="9220" name="Picture 4"/>
          <p:cNvPicPr>
            <a:picLocks noGrp="1" noChangeAspect="1" noChangeArrowheads="1"/>
          </p:cNvPicPr>
          <p:nvPr>
            <p:ph type="clipArt" sz="half" idx="2"/>
          </p:nvPr>
        </p:nvPicPr>
        <p:blipFill>
          <a:blip r:embed="rId2"/>
          <a:srcRect/>
          <a:stretch>
            <a:fillRect/>
          </a:stretch>
        </p:blipFill>
        <p:spPr/>
      </p:pic>
      <p:sp>
        <p:nvSpPr>
          <p:cNvPr id="9221" name="AutoShape 5">
            <a:hlinkClick r:id="" action="ppaction://hlinkshowjump?jump=nextslide" highlightClick="1"/>
          </p:cNvPr>
          <p:cNvSpPr>
            <a:spLocks noChangeArrowheads="1"/>
          </p:cNvSpPr>
          <p:nvPr/>
        </p:nvSpPr>
        <p:spPr bwMode="auto">
          <a:xfrm>
            <a:off x="8610600" y="6553200"/>
            <a:ext cx="533400" cy="3048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9222" name="AutoShape 6">
            <a:hlinkClick r:id="" action="ppaction://hlinkshowjump?jump=previousslide" highlightClick="1"/>
          </p:cNvPr>
          <p:cNvSpPr>
            <a:spLocks noChangeArrowheads="1"/>
          </p:cNvSpPr>
          <p:nvPr/>
        </p:nvSpPr>
        <p:spPr bwMode="auto">
          <a:xfrm>
            <a:off x="381000" y="6553200"/>
            <a:ext cx="457200" cy="3048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a:r>
              <a:rPr lang="en-US"/>
              <a:t>Atrocities at My Lai</a:t>
            </a:r>
          </a:p>
        </p:txBody>
      </p:sp>
      <p:sp>
        <p:nvSpPr>
          <p:cNvPr id="10243" name="Rectangle 3"/>
          <p:cNvSpPr>
            <a:spLocks noGrp="1" noChangeArrowheads="1"/>
          </p:cNvSpPr>
          <p:nvPr>
            <p:ph type="body" sz="half" idx="1"/>
          </p:nvPr>
        </p:nvSpPr>
        <p:spPr>
          <a:xfrm>
            <a:off x="685800" y="1905000"/>
            <a:ext cx="3810000" cy="4114800"/>
          </a:xfrm>
        </p:spPr>
        <p:txBody>
          <a:bodyPr/>
          <a:lstStyle/>
          <a:p>
            <a:r>
              <a:rPr lang="en-US" sz="2000"/>
              <a:t>Families who had huddled together for safety in huts or bunkers were shown no mercy.</a:t>
            </a:r>
          </a:p>
          <a:p>
            <a:r>
              <a:rPr lang="en-US" sz="2000"/>
              <a:t>Those who surrendered with their hands held high were murdered.</a:t>
            </a:r>
            <a:endParaRPr lang="en-US" sz="2800"/>
          </a:p>
          <a:p>
            <a:r>
              <a:rPr lang="en-US" sz="2000"/>
              <a:t>Women were gang raped.</a:t>
            </a:r>
          </a:p>
          <a:p>
            <a:r>
              <a:rPr lang="en-US" sz="2000"/>
              <a:t>Vietnamese who had bowed to greet the Americans were beaten with fists and tortured.</a:t>
            </a:r>
          </a:p>
          <a:p>
            <a:r>
              <a:rPr lang="en-US" sz="2000"/>
              <a:t>Some victims were mutilated with the signature “C Company” carved into the chest.</a:t>
            </a:r>
          </a:p>
          <a:p>
            <a:pPr lvl="2"/>
            <a:r>
              <a:rPr lang="en-US" sz="2000"/>
              <a:t>BBC News</a:t>
            </a:r>
          </a:p>
        </p:txBody>
      </p:sp>
      <p:pic>
        <p:nvPicPr>
          <p:cNvPr id="10244" name="Picture 4"/>
          <p:cNvPicPr>
            <a:picLocks noGrp="1" noChangeAspect="1" noChangeArrowheads="1"/>
          </p:cNvPicPr>
          <p:nvPr>
            <p:ph type="clipArt" sz="half" idx="2"/>
          </p:nvPr>
        </p:nvPicPr>
        <p:blipFill>
          <a:blip r:embed="rId2"/>
          <a:srcRect/>
          <a:stretch>
            <a:fillRect/>
          </a:stretch>
        </p:blipFill>
        <p:spPr/>
      </p:pic>
      <p:sp>
        <p:nvSpPr>
          <p:cNvPr id="10245" name="AutoShape 5">
            <a:hlinkClick r:id="" action="ppaction://hlinkshowjump?jump=nextslide" highlightClick="1"/>
          </p:cNvPr>
          <p:cNvSpPr>
            <a:spLocks noChangeArrowheads="1"/>
          </p:cNvSpPr>
          <p:nvPr/>
        </p:nvSpPr>
        <p:spPr bwMode="auto">
          <a:xfrm flipV="1">
            <a:off x="8077200" y="6629400"/>
            <a:ext cx="381000" cy="2286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10246" name="AutoShape 6">
            <a:hlinkClick r:id="" action="ppaction://hlinkshowjump?jump=previousslide" highlightClick="1"/>
          </p:cNvPr>
          <p:cNvSpPr>
            <a:spLocks noChangeArrowheads="1"/>
          </p:cNvSpPr>
          <p:nvPr/>
        </p:nvSpPr>
        <p:spPr bwMode="auto">
          <a:xfrm>
            <a:off x="533400" y="6629400"/>
            <a:ext cx="381000" cy="2286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24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a:r>
              <a:rPr lang="en-US"/>
              <a:t>Atrocities at My Lai</a:t>
            </a:r>
          </a:p>
        </p:txBody>
      </p:sp>
      <p:sp>
        <p:nvSpPr>
          <p:cNvPr id="11267" name="Rectangle 3"/>
          <p:cNvSpPr>
            <a:spLocks noGrp="1" noChangeArrowheads="1"/>
          </p:cNvSpPr>
          <p:nvPr>
            <p:ph type="body" sz="half" idx="1"/>
          </p:nvPr>
        </p:nvSpPr>
        <p:spPr/>
        <p:txBody>
          <a:bodyPr/>
          <a:lstStyle/>
          <a:p>
            <a:r>
              <a:rPr lang="en-US" sz="2800"/>
              <a:t>Calley, for his part, was said to have rounded up a group of the villagers, ordered them into a ditch, and mowed them down in a blast of machine gun fire.</a:t>
            </a:r>
          </a:p>
          <a:p>
            <a:pPr lvl="2"/>
            <a:r>
              <a:rPr lang="en-US" sz="2000"/>
              <a:t>Vietnam Online, PBS</a:t>
            </a:r>
          </a:p>
        </p:txBody>
      </p:sp>
      <p:pic>
        <p:nvPicPr>
          <p:cNvPr id="11268" name="Picture 4"/>
          <p:cNvPicPr>
            <a:picLocks noGrp="1" noChangeAspect="1" noChangeArrowheads="1"/>
          </p:cNvPicPr>
          <p:nvPr>
            <p:ph type="clipArt" sz="half" idx="2"/>
          </p:nvPr>
        </p:nvPicPr>
        <p:blipFill>
          <a:blip r:embed="rId2"/>
          <a:srcRect/>
          <a:stretch>
            <a:fillRect/>
          </a:stretch>
        </p:blipFill>
        <p:spPr/>
      </p:pic>
      <p:sp>
        <p:nvSpPr>
          <p:cNvPr id="11269" name="AutoShape 5">
            <a:hlinkClick r:id="" action="ppaction://hlinkshowjump?jump=nextslide" highlightClick="1"/>
          </p:cNvPr>
          <p:cNvSpPr>
            <a:spLocks noChangeArrowheads="1"/>
          </p:cNvSpPr>
          <p:nvPr/>
        </p:nvSpPr>
        <p:spPr bwMode="auto">
          <a:xfrm>
            <a:off x="8686800" y="6553200"/>
            <a:ext cx="457200" cy="3048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11270" name="AutoShape 6">
            <a:hlinkClick r:id="" action="ppaction://hlinkshowjump?jump=previousslide" highlightClick="1"/>
          </p:cNvPr>
          <p:cNvSpPr>
            <a:spLocks noChangeArrowheads="1"/>
          </p:cNvSpPr>
          <p:nvPr/>
        </p:nvSpPr>
        <p:spPr bwMode="auto">
          <a:xfrm>
            <a:off x="304800" y="6553200"/>
            <a:ext cx="533400" cy="3048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gn="ctr"/>
            <a:r>
              <a:rPr lang="en-US"/>
              <a:t>Victims at My Lai</a:t>
            </a:r>
          </a:p>
        </p:txBody>
      </p:sp>
      <p:pic>
        <p:nvPicPr>
          <p:cNvPr id="12291" name="Picture 3"/>
          <p:cNvPicPr>
            <a:picLocks noGrp="1" noChangeAspect="1" noChangeArrowheads="1"/>
          </p:cNvPicPr>
          <p:nvPr>
            <p:ph type="clipArt" sz="half" idx="1"/>
          </p:nvPr>
        </p:nvPicPr>
        <p:blipFill>
          <a:blip r:embed="rId2"/>
          <a:srcRect/>
          <a:stretch>
            <a:fillRect/>
          </a:stretch>
        </p:blipFill>
        <p:spPr>
          <a:xfrm>
            <a:off x="1524000" y="1524000"/>
            <a:ext cx="6096000" cy="4648200"/>
          </a:xfrm>
        </p:spPr>
      </p:pic>
      <p:sp>
        <p:nvSpPr>
          <p:cNvPr id="12292" name="Rectangle 4"/>
          <p:cNvSpPr>
            <a:spLocks noGrp="1" noChangeArrowheads="1"/>
          </p:cNvSpPr>
          <p:nvPr>
            <p:ph type="body" sz="half" idx="2"/>
          </p:nvPr>
        </p:nvSpPr>
        <p:spPr>
          <a:xfrm flipH="1" flipV="1">
            <a:off x="8458200" y="6172200"/>
            <a:ext cx="152400" cy="152400"/>
          </a:xfrm>
        </p:spPr>
        <p:txBody>
          <a:bodyPr/>
          <a:lstStyle/>
          <a:p>
            <a:endParaRPr lang="en-US" sz="2800"/>
          </a:p>
        </p:txBody>
      </p:sp>
      <p:sp>
        <p:nvSpPr>
          <p:cNvPr id="12293" name="AutoShape 5">
            <a:hlinkClick r:id="" action="ppaction://hlinkshowjump?jump=nextslide" highlightClick="1"/>
          </p:cNvPr>
          <p:cNvSpPr>
            <a:spLocks noChangeArrowheads="1"/>
          </p:cNvSpPr>
          <p:nvPr/>
        </p:nvSpPr>
        <p:spPr bwMode="auto">
          <a:xfrm>
            <a:off x="8915400" y="6629400"/>
            <a:ext cx="228600" cy="2286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12294" name="AutoShape 6">
            <a:hlinkClick r:id="" action="ppaction://hlinkshowjump?jump=previousslide" highlightClick="1"/>
          </p:cNvPr>
          <p:cNvSpPr>
            <a:spLocks noChangeArrowheads="1"/>
          </p:cNvSpPr>
          <p:nvPr/>
        </p:nvSpPr>
        <p:spPr bwMode="auto">
          <a:xfrm>
            <a:off x="457200" y="6667500"/>
            <a:ext cx="228600" cy="1905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r>
              <a:rPr lang="en-US"/>
              <a:t>Victims at My Lai</a:t>
            </a:r>
          </a:p>
        </p:txBody>
      </p:sp>
      <p:pic>
        <p:nvPicPr>
          <p:cNvPr id="13315" name="Picture 3"/>
          <p:cNvPicPr>
            <a:picLocks noGrp="1" noChangeAspect="1" noChangeArrowheads="1"/>
          </p:cNvPicPr>
          <p:nvPr>
            <p:ph type="clipArt" sz="half" idx="1"/>
          </p:nvPr>
        </p:nvPicPr>
        <p:blipFill>
          <a:blip r:embed="rId2"/>
          <a:srcRect/>
          <a:stretch>
            <a:fillRect/>
          </a:stretch>
        </p:blipFill>
        <p:spPr>
          <a:xfrm>
            <a:off x="685800" y="2057400"/>
            <a:ext cx="7772400" cy="4114800"/>
          </a:xfrm>
        </p:spPr>
      </p:pic>
      <p:sp>
        <p:nvSpPr>
          <p:cNvPr id="13316" name="Rectangle 4"/>
          <p:cNvSpPr>
            <a:spLocks noGrp="1" noChangeArrowheads="1"/>
          </p:cNvSpPr>
          <p:nvPr>
            <p:ph type="body" sz="half" idx="2"/>
          </p:nvPr>
        </p:nvSpPr>
        <p:spPr>
          <a:xfrm>
            <a:off x="8305800" y="6686550"/>
            <a:ext cx="152400" cy="171450"/>
          </a:xfrm>
        </p:spPr>
        <p:txBody>
          <a:bodyPr/>
          <a:lstStyle/>
          <a:p>
            <a:endParaRPr lang="en-US" sz="2800"/>
          </a:p>
        </p:txBody>
      </p:sp>
      <p:sp>
        <p:nvSpPr>
          <p:cNvPr id="13317" name="AutoShape 5">
            <a:hlinkClick r:id="" action="ppaction://hlinkshowjump?jump=nextslide" highlightClick="1"/>
          </p:cNvPr>
          <p:cNvSpPr>
            <a:spLocks noChangeArrowheads="1"/>
          </p:cNvSpPr>
          <p:nvPr/>
        </p:nvSpPr>
        <p:spPr bwMode="auto">
          <a:xfrm>
            <a:off x="8101013" y="6629400"/>
            <a:ext cx="433387" cy="2286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13318" name="AutoShape 6">
            <a:hlinkClick r:id="" action="ppaction://hlinkshowjump?jump=previousslide" highlightClick="1"/>
          </p:cNvPr>
          <p:cNvSpPr>
            <a:spLocks noChangeArrowheads="1"/>
          </p:cNvSpPr>
          <p:nvPr/>
        </p:nvSpPr>
        <p:spPr bwMode="auto">
          <a:xfrm>
            <a:off x="533400" y="6629400"/>
            <a:ext cx="457200" cy="2286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ctr"/>
            <a:r>
              <a:rPr lang="en-US"/>
              <a:t>The Burning of My Lai</a:t>
            </a:r>
          </a:p>
        </p:txBody>
      </p:sp>
      <p:pic>
        <p:nvPicPr>
          <p:cNvPr id="14339" name="Picture 3"/>
          <p:cNvPicPr>
            <a:picLocks noGrp="1" noChangeAspect="1" noChangeArrowheads="1"/>
          </p:cNvPicPr>
          <p:nvPr>
            <p:ph type="clipArt" sz="half" idx="1"/>
          </p:nvPr>
        </p:nvPicPr>
        <p:blipFill>
          <a:blip r:embed="rId2"/>
          <a:srcRect/>
          <a:stretch>
            <a:fillRect/>
          </a:stretch>
        </p:blipFill>
        <p:spPr/>
      </p:pic>
      <p:pic>
        <p:nvPicPr>
          <p:cNvPr id="14340" name="Picture 4"/>
          <p:cNvPicPr>
            <a:picLocks noGrp="1" noChangeAspect="1" noChangeArrowheads="1"/>
          </p:cNvPicPr>
          <p:nvPr>
            <p:ph type="body" sz="half" idx="2"/>
          </p:nvPr>
        </p:nvPicPr>
        <p:blipFill>
          <a:blip r:embed="rId3"/>
          <a:srcRect/>
          <a:stretch>
            <a:fillRect/>
          </a:stretch>
        </p:blipFill>
        <p:spPr/>
      </p:pic>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a:r>
              <a:rPr lang="en-US"/>
              <a:t>One wounded member of Charlie Company</a:t>
            </a:r>
          </a:p>
        </p:txBody>
      </p:sp>
      <p:sp>
        <p:nvSpPr>
          <p:cNvPr id="15363" name="Rectangle 3"/>
          <p:cNvSpPr>
            <a:spLocks noGrp="1" noChangeArrowheads="1"/>
          </p:cNvSpPr>
          <p:nvPr>
            <p:ph type="body" sz="half" idx="1"/>
          </p:nvPr>
        </p:nvSpPr>
        <p:spPr/>
        <p:txBody>
          <a:bodyPr/>
          <a:lstStyle/>
          <a:p>
            <a:r>
              <a:rPr lang="en-US" sz="2800"/>
              <a:t>Only one member of Charlie Company was wounded.</a:t>
            </a:r>
          </a:p>
          <a:p>
            <a:r>
              <a:rPr lang="en-US" sz="2800"/>
              <a:t>A GI shot himself in the foot while clearing his pistol.  </a:t>
            </a:r>
          </a:p>
          <a:p>
            <a:pPr lvl="2"/>
            <a:r>
              <a:rPr lang="en-US" sz="2000"/>
              <a:t>BBC News </a:t>
            </a:r>
          </a:p>
        </p:txBody>
      </p:sp>
      <p:pic>
        <p:nvPicPr>
          <p:cNvPr id="15364" name="Picture 4"/>
          <p:cNvPicPr>
            <a:picLocks noGrp="1" noChangeAspect="1" noChangeArrowheads="1"/>
          </p:cNvPicPr>
          <p:nvPr>
            <p:ph type="clipArt" sz="half" idx="2"/>
          </p:nvPr>
        </p:nvPicPr>
        <p:blipFill>
          <a:blip r:embed="rId2"/>
          <a:srcRect/>
          <a:stretch>
            <a:fillRect/>
          </a:stretch>
        </p:blipFill>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a:r>
              <a:rPr lang="en-US"/>
              <a:t>Chief Warrant Officer Hugh Thompson</a:t>
            </a:r>
          </a:p>
        </p:txBody>
      </p:sp>
      <p:sp>
        <p:nvSpPr>
          <p:cNvPr id="16387" name="Rectangle 3"/>
          <p:cNvSpPr>
            <a:spLocks noGrp="1" noChangeArrowheads="1"/>
          </p:cNvSpPr>
          <p:nvPr>
            <p:ph type="body" sz="half" idx="1"/>
          </p:nvPr>
        </p:nvSpPr>
        <p:spPr>
          <a:xfrm>
            <a:off x="457200" y="1524000"/>
            <a:ext cx="3810000" cy="4114800"/>
          </a:xfrm>
        </p:spPr>
        <p:txBody>
          <a:bodyPr/>
          <a:lstStyle/>
          <a:p>
            <a:r>
              <a:rPr lang="en-US" sz="2000"/>
              <a:t>Pilot of an army helicopter that arrived at My Lai around 9am.</a:t>
            </a:r>
          </a:p>
          <a:p>
            <a:r>
              <a:rPr lang="en-US" sz="2000"/>
              <a:t>Witnessed the senseless killings and reported them to headquarters.</a:t>
            </a:r>
          </a:p>
          <a:p>
            <a:r>
              <a:rPr lang="en-US" sz="2000"/>
              <a:t>Evacuated 9 civilians, including 5 children, by putting himself between the Vietnamese and Calley’s men</a:t>
            </a:r>
          </a:p>
          <a:p>
            <a:r>
              <a:rPr lang="en-US" sz="2000"/>
              <a:t>Told his crew to “open up on the Americans” if they fired on the civilians</a:t>
            </a:r>
          </a:p>
          <a:p>
            <a:r>
              <a:rPr lang="en-US" sz="2000"/>
              <a:t>Returned a second time to save a baby clinging to its dead mother</a:t>
            </a:r>
          </a:p>
          <a:p>
            <a:pPr lvl="2"/>
            <a:r>
              <a:rPr lang="en-US" sz="1600"/>
              <a:t>Famous Trials</a:t>
            </a:r>
          </a:p>
        </p:txBody>
      </p:sp>
      <p:pic>
        <p:nvPicPr>
          <p:cNvPr id="16388" name="Picture 4"/>
          <p:cNvPicPr>
            <a:picLocks noGrp="1" noChangeAspect="1" noChangeArrowheads="1"/>
          </p:cNvPicPr>
          <p:nvPr>
            <p:ph type="clipArt" sz="half" idx="2"/>
          </p:nvPr>
        </p:nvPicPr>
        <p:blipFill>
          <a:blip r:embed="rId2"/>
          <a:srcRect/>
          <a:stretch>
            <a:fillRect/>
          </a:stretch>
        </p:blipFill>
        <p:spPr/>
      </p:pic>
      <p:sp>
        <p:nvSpPr>
          <p:cNvPr id="16389" name="AutoShape 5">
            <a:hlinkClick r:id="" action="ppaction://hlinkshowjump?jump=nextslide" highlightClick="1"/>
          </p:cNvPr>
          <p:cNvSpPr>
            <a:spLocks noChangeArrowheads="1"/>
          </p:cNvSpPr>
          <p:nvPr/>
        </p:nvSpPr>
        <p:spPr bwMode="auto">
          <a:xfrm>
            <a:off x="8839200" y="6629400"/>
            <a:ext cx="304800" cy="228600"/>
          </a:xfrm>
          <a:prstGeom prst="actionButtonForwardNext">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
        <p:nvSpPr>
          <p:cNvPr id="16390" name="AutoShape 6">
            <a:hlinkClick r:id="" action="ppaction://hlinkshowjump?jump=previousslide" highlightClick="1"/>
          </p:cNvPr>
          <p:cNvSpPr>
            <a:spLocks noChangeArrowheads="1"/>
          </p:cNvSpPr>
          <p:nvPr/>
        </p:nvSpPr>
        <p:spPr bwMode="auto">
          <a:xfrm>
            <a:off x="304800" y="6629400"/>
            <a:ext cx="304800" cy="228600"/>
          </a:xfrm>
          <a:prstGeom prst="actionButtonBackPrevious">
            <a:avLst/>
          </a:prstGeom>
          <a:solidFill>
            <a:schemeClr val="accent1"/>
          </a:solidFill>
          <a:ln w="12700">
            <a:solidFill>
              <a:schemeClr val="tx1"/>
            </a:solidFill>
            <a:miter lim="800000"/>
            <a:headEnd type="none" w="sm" len="sm"/>
            <a:tailEnd type="none" w="sm" len="sm"/>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7" name="Picture 3"/>
          <p:cNvPicPr>
            <a:picLocks noGrp="1" noChangeAspect="1" noChangeArrowheads="1"/>
          </p:cNvPicPr>
          <p:nvPr>
            <p:ph type="body" idx="1"/>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a:xfrm>
            <a:off x="4048512" y="609600"/>
            <a:ext cx="5095488" cy="6096000"/>
          </a:xfrm>
        </p:spPr>
      </p:pic>
      <p:sp>
        <p:nvSpPr>
          <p:cNvPr id="40965" name="Rectangle 5"/>
          <p:cNvSpPr>
            <a:spLocks noChangeArrowheads="1"/>
          </p:cNvSpPr>
          <p:nvPr/>
        </p:nvSpPr>
        <p:spPr bwMode="auto">
          <a:xfrm>
            <a:off x="762000" y="1752600"/>
            <a:ext cx="3352800" cy="4343400"/>
          </a:xfrm>
          <a:prstGeom prst="rect">
            <a:avLst/>
          </a:prstGeom>
          <a:noFill/>
          <a:ln w="9525">
            <a:noFill/>
            <a:miter lim="800000"/>
            <a:headEnd/>
            <a:tailEnd/>
          </a:ln>
          <a:effectLst/>
        </p:spPr>
        <p:txBody>
          <a:bodyPr/>
          <a:lstStyle/>
          <a:p>
            <a:pPr marL="800100" lvl="1" indent="-342900">
              <a:spcBef>
                <a:spcPct val="20000"/>
              </a:spcBef>
              <a:buClr>
                <a:schemeClr val="hlink"/>
              </a:buClr>
              <a:buSzPct val="90000"/>
              <a:buFont typeface="Wingdings" charset="0"/>
              <a:buBlip>
                <a:blip r:embed="rId4"/>
              </a:buBlip>
            </a:pPr>
            <a:r>
              <a:rPr lang="en-US" sz="3200" dirty="0">
                <a:solidFill>
                  <a:srgbClr val="000000"/>
                </a:solidFill>
                <a:effectLst>
                  <a:outerShdw blurRad="38100" dist="38100" dir="2700000" algn="tl">
                    <a:srgbClr val="000000"/>
                  </a:outerShdw>
                </a:effectLst>
              </a:rPr>
              <a:t>Villagers </a:t>
            </a:r>
            <a:r>
              <a:rPr lang="en-US" sz="3200" dirty="0" smtClean="0">
                <a:solidFill>
                  <a:srgbClr val="000000"/>
                </a:solidFill>
                <a:effectLst>
                  <a:outerShdw blurRad="38100" dist="38100" dir="2700000" algn="tl">
                    <a:srgbClr val="000000"/>
                  </a:outerShdw>
                </a:effectLst>
              </a:rPr>
              <a:t>resettlement </a:t>
            </a:r>
            <a:r>
              <a:rPr lang="en-US" sz="3200" dirty="0">
                <a:solidFill>
                  <a:srgbClr val="000000"/>
                </a:solidFill>
                <a:effectLst>
                  <a:outerShdw blurRad="38100" dist="38100" dir="2700000" algn="tl">
                    <a:srgbClr val="000000"/>
                  </a:outerShdw>
                </a:effectLst>
              </a:rPr>
              <a:t>movement from ancestral homes</a:t>
            </a:r>
          </a:p>
          <a:p>
            <a:pPr marL="342900" indent="-342900">
              <a:spcBef>
                <a:spcPct val="20000"/>
              </a:spcBef>
              <a:buClr>
                <a:schemeClr val="hlink"/>
              </a:buClr>
              <a:buSzPct val="90000"/>
              <a:buFont typeface="Wingdings" charset="0"/>
              <a:buBlip>
                <a:blip r:embed="rId4"/>
              </a:buBlip>
            </a:pPr>
            <a:r>
              <a:rPr lang="en-US" sz="3200" dirty="0">
                <a:effectLst>
                  <a:outerShdw blurRad="38100" dist="38100" dir="2700000" algn="tl">
                    <a:srgbClr val="000000"/>
                  </a:outerShdw>
                </a:effectLst>
              </a:rPr>
              <a:t>Govt. appointed </a:t>
            </a:r>
            <a:r>
              <a:rPr lang="ja-JP" altLang="en-US" sz="3200" dirty="0">
                <a:effectLst>
                  <a:outerShdw blurRad="38100" dist="38100" dir="2700000" algn="tl">
                    <a:srgbClr val="000000"/>
                  </a:outerShdw>
                </a:effectLst>
              </a:rPr>
              <a:t>“</a:t>
            </a:r>
            <a:r>
              <a:rPr lang="en-US" sz="3200" dirty="0">
                <a:effectLst>
                  <a:outerShdw blurRad="38100" dist="38100" dir="2700000" algn="tl">
                    <a:srgbClr val="000000"/>
                  </a:outerShdw>
                </a:effectLst>
              </a:rPr>
              <a:t>mayors</a:t>
            </a:r>
            <a:r>
              <a:rPr lang="ja-JP" altLang="en-US" sz="3200" dirty="0">
                <a:effectLst>
                  <a:outerShdw blurRad="38100" dist="38100" dir="2700000" algn="tl">
                    <a:srgbClr val="000000"/>
                  </a:outerShdw>
                </a:effectLst>
              </a:rPr>
              <a:t>”</a:t>
            </a:r>
            <a:r>
              <a:rPr lang="en-US" sz="3200" dirty="0">
                <a:effectLst>
                  <a:outerShdw blurRad="38100" dist="38100" dir="2700000" algn="tl">
                    <a:srgbClr val="000000"/>
                  </a:outerShdw>
                </a:effectLst>
              </a:rPr>
              <a:t> of towns</a:t>
            </a:r>
          </a:p>
          <a:p>
            <a:pPr>
              <a:spcBef>
                <a:spcPct val="20000"/>
              </a:spcBef>
              <a:buClr>
                <a:schemeClr val="hlink"/>
              </a:buClr>
              <a:buSzPct val="90000"/>
            </a:pPr>
            <a:endParaRPr lang="en-US" sz="3200" dirty="0">
              <a:solidFill>
                <a:srgbClr val="FFFF00"/>
              </a:solidFill>
              <a:effectLst>
                <a:outerShdw blurRad="38100" dist="38100" dir="2700000" algn="tl">
                  <a:srgbClr val="000000"/>
                </a:outerShdw>
              </a:effectLst>
            </a:endParaRPr>
          </a:p>
        </p:txBody>
      </p:sp>
      <p:sp>
        <p:nvSpPr>
          <p:cNvPr id="40962" name="Rectangle 2"/>
          <p:cNvSpPr>
            <a:spLocks noGrp="1" noChangeArrowheads="1"/>
          </p:cNvSpPr>
          <p:nvPr>
            <p:ph type="title"/>
          </p:nvPr>
        </p:nvSpPr>
        <p:spPr>
          <a:xfrm>
            <a:off x="381000" y="228600"/>
            <a:ext cx="4876800" cy="914400"/>
          </a:xfrm>
        </p:spPr>
        <p:txBody>
          <a:bodyPr/>
          <a:lstStyle/>
          <a:p>
            <a:pPr eaLnBrk="1" hangingPunct="1"/>
            <a:r>
              <a:rPr lang="en-US" sz="4000" dirty="0">
                <a:solidFill>
                  <a:schemeClr val="tx2">
                    <a:lumMod val="90000"/>
                    <a:lumOff val="10000"/>
                  </a:schemeClr>
                </a:solidFill>
                <a:latin typeface="Arial" charset="0"/>
              </a:rPr>
              <a:t>Strategic </a:t>
            </a:r>
            <a:r>
              <a:rPr lang="en-US" sz="4000" dirty="0" smtClean="0">
                <a:solidFill>
                  <a:schemeClr val="tx2">
                    <a:lumMod val="90000"/>
                    <a:lumOff val="10000"/>
                  </a:schemeClr>
                </a:solidFill>
                <a:latin typeface="Arial" charset="0"/>
              </a:rPr>
              <a:t>Hamlet</a:t>
            </a:r>
            <a:br>
              <a:rPr lang="en-US" sz="4000" dirty="0" smtClean="0">
                <a:solidFill>
                  <a:schemeClr val="tx2">
                    <a:lumMod val="90000"/>
                    <a:lumOff val="10000"/>
                  </a:schemeClr>
                </a:solidFill>
                <a:latin typeface="Arial" charset="0"/>
              </a:rPr>
            </a:br>
            <a:r>
              <a:rPr lang="en-US" sz="4000" dirty="0" smtClean="0">
                <a:solidFill>
                  <a:schemeClr val="tx2">
                    <a:lumMod val="90000"/>
                    <a:lumOff val="10000"/>
                  </a:schemeClr>
                </a:solidFill>
                <a:latin typeface="Arial" charset="0"/>
              </a:rPr>
              <a:t> </a:t>
            </a:r>
            <a:r>
              <a:rPr lang="en-US" sz="4000" dirty="0">
                <a:solidFill>
                  <a:schemeClr val="tx2">
                    <a:lumMod val="90000"/>
                    <a:lumOff val="10000"/>
                  </a:schemeClr>
                </a:solidFill>
                <a:latin typeface="Arial" charset="0"/>
              </a:rPr>
              <a:t>Program</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25923284"/>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a:r>
              <a:rPr lang="en-US"/>
              <a:t>Who was Charlie Company?</a:t>
            </a:r>
          </a:p>
        </p:txBody>
      </p:sp>
      <p:sp>
        <p:nvSpPr>
          <p:cNvPr id="17411" name="Rectangle 3"/>
          <p:cNvSpPr>
            <a:spLocks noGrp="1" noChangeArrowheads="1"/>
          </p:cNvSpPr>
          <p:nvPr>
            <p:ph type="body" sz="half" idx="1"/>
          </p:nvPr>
        </p:nvSpPr>
        <p:spPr>
          <a:xfrm>
            <a:off x="685800" y="1752600"/>
            <a:ext cx="3810000" cy="4114800"/>
          </a:xfrm>
        </p:spPr>
        <p:txBody>
          <a:bodyPr/>
          <a:lstStyle/>
          <a:p>
            <a:r>
              <a:rPr lang="en-US" sz="2000"/>
              <a:t>Charlie Company came to Vietnam in December, 1967.</a:t>
            </a:r>
          </a:p>
          <a:p>
            <a:r>
              <a:rPr lang="en-US" sz="2000"/>
              <a:t>Charlie Company’s commanding officer was Ernest Medina, a thirty-three year old from New Mexico, who was popular with his soldiers</a:t>
            </a:r>
          </a:p>
          <a:p>
            <a:r>
              <a:rPr lang="en-US" sz="2000"/>
              <a:t>One of the platoon leaders was William Calley, a twenty-four year old, who was described as “a kid trying to play war.”</a:t>
            </a:r>
          </a:p>
          <a:p>
            <a:r>
              <a:rPr lang="en-US" sz="2000"/>
              <a:t>By March 1968, many in the company “had given in to an easy pattern of violence.”</a:t>
            </a:r>
          </a:p>
          <a:p>
            <a:pPr lvl="2"/>
            <a:r>
              <a:rPr lang="en-US" sz="2000"/>
              <a:t>Famous trials</a:t>
            </a:r>
          </a:p>
        </p:txBody>
      </p:sp>
      <p:pic>
        <p:nvPicPr>
          <p:cNvPr id="17412" name="Picture 4"/>
          <p:cNvPicPr>
            <a:picLocks noGrp="1" noChangeAspect="1" noChangeArrowheads="1"/>
          </p:cNvPicPr>
          <p:nvPr>
            <p:ph type="clipArt" sz="half" idx="2"/>
          </p:nvPr>
        </p:nvPicPr>
        <p:blipFill>
          <a:blip r:embed="rId2"/>
          <a:srcRect/>
          <a:stretch>
            <a:fillRect/>
          </a:stretch>
        </p:blipFill>
        <p:spPr>
          <a:xfrm>
            <a:off x="4648200" y="2057400"/>
            <a:ext cx="3810000" cy="2209800"/>
          </a:xfrm>
        </p:spPr>
      </p:pic>
      <p:sp>
        <p:nvSpPr>
          <p:cNvPr id="17413" name="Rectangle 5"/>
          <p:cNvSpPr>
            <a:spLocks noChangeArrowheads="1"/>
          </p:cNvSpPr>
          <p:nvPr/>
        </p:nvSpPr>
        <p:spPr bwMode="auto">
          <a:xfrm>
            <a:off x="4648200" y="2057400"/>
            <a:ext cx="3810000" cy="4114800"/>
          </a:xfrm>
          <a:prstGeom prst="rect">
            <a:avLst/>
          </a:prstGeom>
          <a:noFill/>
          <a:ln w="9525">
            <a:noFill/>
            <a:miter lim="800000"/>
            <a:headEnd/>
            <a:tailEnd/>
          </a:ln>
          <a:effectLst/>
        </p:spPr>
        <p:txBody>
          <a:bodyPr lIns="92075" tIns="46038" rIns="92075" bIns="46038">
            <a:prstTxWarp prst="textNoShape">
              <a:avLst/>
            </a:prstTxWarp>
          </a:bodyPr>
          <a:lstStyle/>
          <a:p>
            <a:pPr marL="342900" indent="-342900">
              <a:spcBef>
                <a:spcPct val="20000"/>
              </a:spcBef>
              <a:buClr>
                <a:schemeClr val="tx2"/>
              </a:buClr>
              <a:buFontTx/>
              <a:buChar char="•"/>
            </a:pPr>
            <a:endParaRPr lang="en-US" sz="2800"/>
          </a:p>
        </p:txBody>
      </p:sp>
      <p:pic>
        <p:nvPicPr>
          <p:cNvPr id="17414" name="Picture 6"/>
          <p:cNvPicPr>
            <a:picLocks noChangeAspect="1" noChangeArrowheads="1"/>
          </p:cNvPicPr>
          <p:nvPr/>
        </p:nvPicPr>
        <p:blipFill>
          <a:blip r:embed="rId3"/>
          <a:srcRect/>
          <a:stretch>
            <a:fillRect/>
          </a:stretch>
        </p:blipFill>
        <p:spPr bwMode="auto">
          <a:xfrm>
            <a:off x="4724400" y="4343400"/>
            <a:ext cx="3733800" cy="2286000"/>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a:r>
              <a:rPr lang="en-US"/>
              <a:t>Why Charlie Company? continued</a:t>
            </a:r>
          </a:p>
        </p:txBody>
      </p:sp>
      <p:sp>
        <p:nvSpPr>
          <p:cNvPr id="18435" name="Rectangle 3"/>
          <p:cNvSpPr>
            <a:spLocks noGrp="1" noChangeArrowheads="1"/>
          </p:cNvSpPr>
          <p:nvPr>
            <p:ph type="body" sz="half" idx="1"/>
          </p:nvPr>
        </p:nvSpPr>
        <p:spPr>
          <a:xfrm>
            <a:off x="685800" y="1752600"/>
            <a:ext cx="3810000" cy="4114800"/>
          </a:xfrm>
        </p:spPr>
        <p:txBody>
          <a:bodyPr/>
          <a:lstStyle/>
          <a:p>
            <a:r>
              <a:rPr lang="en-US" sz="2000"/>
              <a:t>On March 14, a small squad from “C” Company ran into a booby trap, killing a popular sergeant, blinding one GI, and wounding several others.</a:t>
            </a:r>
          </a:p>
          <a:p>
            <a:r>
              <a:rPr lang="en-US" sz="2000"/>
              <a:t>At the funeral service the following evening, Medina gave a pep talk  about the next morning’s mission.</a:t>
            </a:r>
          </a:p>
          <a:p>
            <a:r>
              <a:rPr lang="en-US" sz="2000"/>
              <a:t>He told his soldiers that the women and children would be out of the hamlet, and that all would be left would be the enemy.  They would destroy the enemy completely.</a:t>
            </a:r>
          </a:p>
          <a:p>
            <a:pPr lvl="2"/>
            <a:r>
              <a:rPr lang="en-US" sz="1600"/>
              <a:t>Famous Trials</a:t>
            </a:r>
          </a:p>
        </p:txBody>
      </p:sp>
      <p:pic>
        <p:nvPicPr>
          <p:cNvPr id="18436" name="Picture 4"/>
          <p:cNvPicPr>
            <a:picLocks noGrp="1" noChangeAspect="1" noChangeArrowheads="1"/>
          </p:cNvPicPr>
          <p:nvPr>
            <p:ph type="clipArt" sz="half" idx="2"/>
          </p:nvPr>
        </p:nvPicPr>
        <p:blipFill>
          <a:blip r:embed="rId2"/>
          <a:srcRect/>
          <a:stretch>
            <a:fillRect/>
          </a:stretch>
        </p:blipFill>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a:r>
              <a:rPr lang="en-US"/>
              <a:t>The Cover-Up</a:t>
            </a:r>
          </a:p>
        </p:txBody>
      </p:sp>
      <p:sp>
        <p:nvSpPr>
          <p:cNvPr id="19459" name="Rectangle 3"/>
          <p:cNvSpPr>
            <a:spLocks noGrp="1" noChangeArrowheads="1"/>
          </p:cNvSpPr>
          <p:nvPr>
            <p:ph type="body" sz="half" idx="1"/>
          </p:nvPr>
        </p:nvSpPr>
        <p:spPr/>
        <p:txBody>
          <a:bodyPr/>
          <a:lstStyle/>
          <a:p>
            <a:r>
              <a:rPr lang="en-US"/>
              <a:t>It </a:t>
            </a:r>
            <a:r>
              <a:rPr lang="en-US" sz="2000"/>
              <a:t>took more than a year for the shocking story of the My Lai massacre to reach the news stands.</a:t>
            </a:r>
          </a:p>
          <a:p>
            <a:r>
              <a:rPr lang="en-US" sz="2000"/>
              <a:t>Medina realized that the news of the event could cause trouble.  For instance, “when he was</a:t>
            </a:r>
            <a:r>
              <a:rPr lang="en-US"/>
              <a:t> </a:t>
            </a:r>
            <a:r>
              <a:rPr lang="en-US" sz="2000"/>
              <a:t>questioned by a superior, he maintained that between 20 and 28 civilians  had been killed by gun-ship and artillery fire.”  </a:t>
            </a:r>
            <a:endParaRPr lang="en-US"/>
          </a:p>
        </p:txBody>
      </p:sp>
      <p:sp>
        <p:nvSpPr>
          <p:cNvPr id="19460" name="Rectangle 4"/>
          <p:cNvSpPr>
            <a:spLocks noGrp="1" noChangeArrowheads="1"/>
          </p:cNvSpPr>
          <p:nvPr>
            <p:ph type="body" sz="half" idx="2"/>
          </p:nvPr>
        </p:nvSpPr>
        <p:spPr/>
        <p:txBody>
          <a:bodyPr/>
          <a:lstStyle/>
          <a:p>
            <a:r>
              <a:rPr lang="en-US" sz="2000"/>
              <a:t>Medina’s account of “the events was echoed in a report submitted in a month later by the commander of the 11th Infantry Brigade, Colonel Oran K Henderson.  20 civilians had been killed inadvertently, he claimed.”</a:t>
            </a:r>
          </a:p>
          <a:p>
            <a:r>
              <a:rPr lang="en-US" sz="2000"/>
              <a:t>However, rumors began to be spread of the true events that had occurred at My Lai.</a:t>
            </a:r>
          </a:p>
          <a:p>
            <a:pPr lvl="3"/>
            <a:r>
              <a:rPr lang="en-US" sz="1400"/>
              <a:t>BBC News</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How the story actually broke</a:t>
            </a:r>
          </a:p>
        </p:txBody>
      </p:sp>
      <p:sp>
        <p:nvSpPr>
          <p:cNvPr id="20483" name="Rectangle 3"/>
          <p:cNvSpPr>
            <a:spLocks noGrp="1" noChangeArrowheads="1"/>
          </p:cNvSpPr>
          <p:nvPr>
            <p:ph type="body" sz="half" idx="1"/>
          </p:nvPr>
        </p:nvSpPr>
        <p:spPr>
          <a:xfrm>
            <a:off x="762000" y="1676400"/>
            <a:ext cx="3810000" cy="4114800"/>
          </a:xfrm>
        </p:spPr>
        <p:txBody>
          <a:bodyPr/>
          <a:lstStyle/>
          <a:p>
            <a:r>
              <a:rPr lang="en-US" sz="2000"/>
              <a:t>After hearing the soldiers boast about what had taken place at My Lai, Ronald Ridenhour, who was a soldier with the 11th Brigade, began to check out the story by confirming the soldiers stories with other soldiers and official documents.</a:t>
            </a:r>
          </a:p>
          <a:p>
            <a:r>
              <a:rPr lang="en-US" sz="2000"/>
              <a:t>In March 1969, Ridenhour composed a letter detailing what he had heard about My Lai and sent the letter to President Nixon, the Pentagon, the State Department, the Joint Chiefs of Staff, and members of Congress.</a:t>
            </a:r>
          </a:p>
          <a:p>
            <a:pPr lvl="3"/>
            <a:r>
              <a:rPr lang="en-US" sz="1800"/>
              <a:t>Famous Trials</a:t>
            </a:r>
          </a:p>
        </p:txBody>
      </p:sp>
      <p:pic>
        <p:nvPicPr>
          <p:cNvPr id="20484" name="Picture 4"/>
          <p:cNvPicPr>
            <a:picLocks noGrp="1" noChangeAspect="1" noChangeArrowheads="1"/>
          </p:cNvPicPr>
          <p:nvPr>
            <p:ph type="clipArt" sz="half" idx="2"/>
          </p:nvPr>
        </p:nvPicPr>
        <p:blipFill>
          <a:blip r:embed="rId2"/>
          <a:srcRect/>
          <a:stretch>
            <a:fillRect/>
          </a:stretch>
        </p:blipFill>
        <p:spPr/>
      </p:pic>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ctr"/>
            <a:r>
              <a:rPr lang="en-US"/>
              <a:t>The Investigation</a:t>
            </a:r>
          </a:p>
        </p:txBody>
      </p:sp>
      <p:sp>
        <p:nvSpPr>
          <p:cNvPr id="21507" name="Rectangle 3"/>
          <p:cNvSpPr>
            <a:spLocks noGrp="1" noChangeArrowheads="1"/>
          </p:cNvSpPr>
          <p:nvPr>
            <p:ph type="body" sz="half" idx="1"/>
          </p:nvPr>
        </p:nvSpPr>
        <p:spPr/>
        <p:txBody>
          <a:bodyPr/>
          <a:lstStyle/>
          <a:p>
            <a:r>
              <a:rPr lang="en-US" sz="2000"/>
              <a:t>General Westmoreland, one recipient of the letter, could not believe that his men would engage in mass murder and ordered an immediate inquiry.</a:t>
            </a:r>
          </a:p>
          <a:p>
            <a:r>
              <a:rPr lang="en-US" sz="2000"/>
              <a:t>Over the next few months, evidence was amassed, and it was evident that war crimes had been committed.</a:t>
            </a:r>
          </a:p>
          <a:p>
            <a:r>
              <a:rPr lang="en-US" sz="2000"/>
              <a:t>On September  5, 1969, Calley was charged with 109 counts of murder, and his Court Martial began  on November 12th.</a:t>
            </a:r>
            <a:endParaRPr lang="en-US" sz="2800"/>
          </a:p>
          <a:p>
            <a:endParaRPr lang="en-US" sz="2800"/>
          </a:p>
        </p:txBody>
      </p:sp>
      <p:pic>
        <p:nvPicPr>
          <p:cNvPr id="21508" name="Picture 4"/>
          <p:cNvPicPr>
            <a:picLocks noGrp="1" noChangeAspect="1" noChangeArrowheads="1"/>
          </p:cNvPicPr>
          <p:nvPr>
            <p:ph type="clipArt" sz="half" idx="2"/>
          </p:nvPr>
        </p:nvPicPr>
        <p:blipFill>
          <a:blip r:embed="rId2"/>
          <a:srcRect/>
          <a:stretch>
            <a:fillRect/>
          </a:stretch>
        </p:blipFill>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ctr"/>
            <a:r>
              <a:rPr lang="en-US"/>
              <a:t>Charges and a Pardon</a:t>
            </a:r>
          </a:p>
        </p:txBody>
      </p:sp>
      <p:sp>
        <p:nvSpPr>
          <p:cNvPr id="22531" name="Rectangle 3"/>
          <p:cNvSpPr>
            <a:spLocks noGrp="1" noChangeArrowheads="1"/>
          </p:cNvSpPr>
          <p:nvPr>
            <p:ph type="body" idx="1"/>
          </p:nvPr>
        </p:nvSpPr>
        <p:spPr>
          <a:xfrm>
            <a:off x="685800" y="1752600"/>
            <a:ext cx="7772400" cy="4114800"/>
          </a:xfrm>
        </p:spPr>
        <p:txBody>
          <a:bodyPr/>
          <a:lstStyle/>
          <a:p>
            <a:r>
              <a:rPr lang="en-US" sz="2400"/>
              <a:t>On March 29, 1970, Lieutenant Calley was found guilty of the murder of at least 33 “oriental human beings, occupants of the village of My Lai, whose names and sexes are unknown, by means of shooting them with a rifle.”</a:t>
            </a:r>
          </a:p>
          <a:p>
            <a:r>
              <a:rPr lang="en-US" sz="2400"/>
              <a:t>Calley was dishonorably discharged and sentenced to life in Leavenworth Prison.</a:t>
            </a:r>
          </a:p>
          <a:p>
            <a:r>
              <a:rPr lang="en-US" sz="2400"/>
              <a:t>The sentence was reduced to 20 years by President Nixon.</a:t>
            </a:r>
          </a:p>
          <a:p>
            <a:r>
              <a:rPr lang="en-US" sz="2400"/>
              <a:t>In 1974, after serving just three years, Calley was pardoned by Nixon.</a:t>
            </a:r>
          </a:p>
          <a:p>
            <a:r>
              <a:rPr lang="en-US" sz="2400"/>
              <a:t>Today, Calley, who was married in 1974, works in the jewelry store of his father-in-law in Columbus, Georgia.</a:t>
            </a:r>
          </a:p>
          <a:p>
            <a:endParaRPr lang="en-US" sz="2400"/>
          </a:p>
        </p:txBody>
      </p:sp>
      <p:pic>
        <p:nvPicPr>
          <p:cNvPr id="22532" name="Picture 4"/>
          <p:cNvPicPr>
            <a:picLocks noChangeAspect="1" noChangeArrowheads="1"/>
          </p:cNvPicPr>
          <p:nvPr/>
        </p:nvPicPr>
        <p:blipFill>
          <a:blip r:embed="rId2"/>
          <a:srcRect/>
          <a:stretch>
            <a:fillRect/>
          </a:stretch>
        </p:blipFill>
        <p:spPr bwMode="auto">
          <a:xfrm>
            <a:off x="8097838" y="5410200"/>
            <a:ext cx="1046162" cy="1447800"/>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ctr"/>
            <a:r>
              <a:rPr lang="en-US"/>
              <a:t>Lasting Effects of My Lai</a:t>
            </a:r>
          </a:p>
        </p:txBody>
      </p:sp>
      <p:sp>
        <p:nvSpPr>
          <p:cNvPr id="23555" name="Rectangle 3"/>
          <p:cNvSpPr>
            <a:spLocks noGrp="1" noChangeArrowheads="1"/>
          </p:cNvSpPr>
          <p:nvPr>
            <p:ph type="body" idx="1"/>
          </p:nvPr>
        </p:nvSpPr>
        <p:spPr>
          <a:xfrm>
            <a:off x="685800" y="1676400"/>
            <a:ext cx="7772400" cy="4114800"/>
          </a:xfrm>
        </p:spPr>
        <p:txBody>
          <a:bodyPr/>
          <a:lstStyle/>
          <a:p>
            <a:r>
              <a:rPr lang="en-US" sz="2800"/>
              <a:t>Two weeks after the Calley verdict, a public opinion poll reported for the first time that a majority of Americans opposed the war in Vietnam.  </a:t>
            </a:r>
          </a:p>
          <a:p>
            <a:r>
              <a:rPr lang="en-US" sz="2800"/>
              <a:t>The incident in My Lai also caused the military to re-evaluate its training and handling of non-combatants.</a:t>
            </a:r>
          </a:p>
          <a:p>
            <a:r>
              <a:rPr lang="en-US" sz="2800"/>
              <a:t>Still  present in the military mind.  Commanders sent troops in Desert Storm into battle with the words , “No My Lais--you hear?”</a:t>
            </a:r>
            <a:endParaRPr lang="en-US"/>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Second Indochinese War</a:t>
            </a:r>
            <a:endParaRPr lang="en-US" dirty="0"/>
          </a:p>
        </p:txBody>
      </p:sp>
      <p:sp>
        <p:nvSpPr>
          <p:cNvPr id="5" name="Subtitle 4"/>
          <p:cNvSpPr>
            <a:spLocks noGrp="1"/>
          </p:cNvSpPr>
          <p:nvPr>
            <p:ph type="subTitle" idx="1"/>
          </p:nvPr>
        </p:nvSpPr>
        <p:spPr/>
        <p:txBody>
          <a:bodyPr/>
          <a:lstStyle/>
          <a:p>
            <a:r>
              <a:rPr lang="en-US" dirty="0" smtClean="0"/>
              <a:t>Nixon/</a:t>
            </a:r>
            <a:r>
              <a:rPr lang="en-US" dirty="0" err="1" smtClean="0"/>
              <a:t>Kissenger</a:t>
            </a:r>
            <a:endParaRPr lang="en-US" dirty="0" smtClean="0"/>
          </a:p>
          <a:p>
            <a:r>
              <a:rPr lang="en-US" dirty="0" smtClean="0"/>
              <a:t>Era</a:t>
            </a:r>
            <a:endParaRPr lang="en-US" dirty="0"/>
          </a:p>
        </p:txBody>
      </p:sp>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3200" b="1"/>
              <a:t>STAGE 4:  Vietnamization (1969-1975)</a:t>
            </a:r>
          </a:p>
        </p:txBody>
      </p:sp>
      <p:sp>
        <p:nvSpPr>
          <p:cNvPr id="39939" name="Rectangle 3"/>
          <p:cNvSpPr>
            <a:spLocks noGrp="1" noChangeArrowheads="1"/>
          </p:cNvSpPr>
          <p:nvPr>
            <p:ph type="body" sz="half" idx="1"/>
          </p:nvPr>
        </p:nvSpPr>
        <p:spPr>
          <a:xfrm>
            <a:off x="1066800" y="1600200"/>
            <a:ext cx="3733800" cy="4114800"/>
          </a:xfrm>
        </p:spPr>
        <p:txBody>
          <a:bodyPr/>
          <a:lstStyle/>
          <a:p>
            <a:r>
              <a:rPr lang="en-US" sz="2000" b="1" i="1"/>
              <a:t>Goals:</a:t>
            </a:r>
          </a:p>
          <a:p>
            <a:pPr lvl="1"/>
            <a:r>
              <a:rPr lang="en-US" sz="2000"/>
              <a:t>Nov 3, 1969: President Nixon adopts the </a:t>
            </a:r>
            <a:r>
              <a:rPr lang="ja-JP" altLang="en-US" sz="2000">
                <a:latin typeface="Arial"/>
              </a:rPr>
              <a:t>“</a:t>
            </a:r>
            <a:r>
              <a:rPr lang="en-US" sz="2000"/>
              <a:t>Vietnamization</a:t>
            </a:r>
            <a:r>
              <a:rPr lang="ja-JP" altLang="en-US" sz="2000">
                <a:latin typeface="Arial"/>
              </a:rPr>
              <a:t>”</a:t>
            </a:r>
            <a:r>
              <a:rPr lang="en-US" sz="2000"/>
              <a:t> program</a:t>
            </a:r>
          </a:p>
          <a:p>
            <a:pPr lvl="2"/>
            <a:r>
              <a:rPr lang="en-US"/>
              <a:t>intended to gradually transfer combat operations in Vietnam entirely to the South Vietnamese army</a:t>
            </a:r>
          </a:p>
          <a:p>
            <a:pPr lvl="2"/>
            <a:r>
              <a:rPr lang="en-US"/>
              <a:t>Intended to bring the fighting to an </a:t>
            </a:r>
            <a:r>
              <a:rPr lang="ja-JP" altLang="en-US">
                <a:latin typeface="Arial"/>
              </a:rPr>
              <a:t>“</a:t>
            </a:r>
            <a:r>
              <a:rPr lang="en-US"/>
              <a:t>honorable end</a:t>
            </a:r>
            <a:r>
              <a:rPr lang="ja-JP" altLang="en-US">
                <a:latin typeface="Arial"/>
              </a:rPr>
              <a:t>”</a:t>
            </a:r>
            <a:endParaRPr lang="en-US"/>
          </a:p>
        </p:txBody>
      </p:sp>
      <p:sp>
        <p:nvSpPr>
          <p:cNvPr id="39941" name="Rectangle 5"/>
          <p:cNvSpPr>
            <a:spLocks noGrp="1" noChangeArrowheads="1"/>
          </p:cNvSpPr>
          <p:nvPr>
            <p:ph type="body" sz="half" idx="2"/>
          </p:nvPr>
        </p:nvSpPr>
        <p:spPr>
          <a:xfrm>
            <a:off x="4724400" y="1600200"/>
            <a:ext cx="3733800" cy="4800600"/>
          </a:xfrm>
        </p:spPr>
        <p:txBody>
          <a:bodyPr/>
          <a:lstStyle/>
          <a:p>
            <a:pPr>
              <a:lnSpc>
                <a:spcPct val="90000"/>
              </a:lnSpc>
            </a:pPr>
            <a:r>
              <a:rPr lang="en-US" sz="2000" b="1" i="1"/>
              <a:t>IMPORTANT DEVELOPMENTS:</a:t>
            </a:r>
          </a:p>
          <a:p>
            <a:pPr lvl="1">
              <a:lnSpc>
                <a:spcPct val="90000"/>
              </a:lnSpc>
            </a:pPr>
            <a:r>
              <a:rPr lang="en-US" sz="1800"/>
              <a:t>By 1970, peak American troop levels of 543,400 fell to 334,600</a:t>
            </a:r>
          </a:p>
          <a:p>
            <a:pPr lvl="1">
              <a:lnSpc>
                <a:spcPct val="90000"/>
              </a:lnSpc>
            </a:pPr>
            <a:r>
              <a:rPr lang="en-US" sz="1800"/>
              <a:t>Military suffering morale problems, including increased drug abuse and racial tension</a:t>
            </a:r>
          </a:p>
          <a:p>
            <a:pPr lvl="1">
              <a:lnSpc>
                <a:spcPct val="90000"/>
              </a:lnSpc>
            </a:pPr>
            <a:r>
              <a:rPr lang="en-US" sz="1800"/>
              <a:t>US expansion of war into Laos and Cambodia leads to increased violent demonstra-tions on college campuses (EX: Kent State)</a:t>
            </a:r>
          </a:p>
          <a:p>
            <a:pPr lvl="1">
              <a:lnSpc>
                <a:spcPct val="90000"/>
              </a:lnSpc>
            </a:pPr>
            <a:r>
              <a:rPr lang="en-US" sz="1800"/>
              <a:t>Slowly (as a result of huge VC casualty rates) the bulk of the fighting in the south shifted from VC guerrilla units to well trained NVA troops between 1969-1970</a:t>
            </a: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8853" name="Picture 5" descr="http://images.usatoday.com/news/_photos/2002/02-28-nixon-inside.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47800" y="304800"/>
            <a:ext cx="2514600" cy="25146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78855" name="Picture 7" descr="http://learningcurve.pro.gov.uk/coldwar/G6/images/cs2_s7.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667000" y="2971800"/>
            <a:ext cx="5143500" cy="3668713"/>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78857" name="Picture 9" descr="http://www.lsg.musin.de/Geschichte/isb/vietnam/nixon.jpg"/>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724400" y="228600"/>
            <a:ext cx="3867150" cy="268287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1447800"/>
            <a:ext cx="7772400" cy="1143000"/>
          </a:xfrm>
        </p:spPr>
        <p:txBody>
          <a:bodyPr/>
          <a:lstStyle/>
          <a:p>
            <a:r>
              <a:rPr lang="en-US" sz="8000"/>
              <a:t>Pre-Test</a:t>
            </a:r>
          </a:p>
        </p:txBody>
      </p:sp>
      <p:sp>
        <p:nvSpPr>
          <p:cNvPr id="13315" name="Rectangle 3"/>
          <p:cNvSpPr>
            <a:spLocks noGrp="1" noChangeArrowheads="1"/>
          </p:cNvSpPr>
          <p:nvPr>
            <p:ph type="subTitle" idx="1"/>
          </p:nvPr>
        </p:nvSpPr>
        <p:spPr>
          <a:xfrm>
            <a:off x="1600200" y="3200400"/>
            <a:ext cx="6400800" cy="1771650"/>
          </a:xfrm>
        </p:spPr>
        <p:txBody>
          <a:bodyPr/>
          <a:lstStyle/>
          <a:p>
            <a:r>
              <a:rPr lang="en-US" dirty="0"/>
              <a:t>Let</a:t>
            </a:r>
            <a:r>
              <a:rPr lang="ja-JP" altLang="en-US" dirty="0">
                <a:latin typeface="Arial"/>
              </a:rPr>
              <a:t>’</a:t>
            </a:r>
            <a:r>
              <a:rPr lang="en-US" dirty="0"/>
              <a:t>s see how much you know before we start!!!  Write down your answers to the following 10 questions and find out how you did during the presentation</a:t>
            </a:r>
            <a:r>
              <a:rPr lang="en-US" dirty="0" smtClean="0"/>
              <a:t>.</a:t>
            </a:r>
          </a:p>
          <a:p>
            <a:r>
              <a:rPr lang="en-US" sz="1800" dirty="0" smtClean="0"/>
              <a:t>NOTE: This pre-test was not created by K. </a:t>
            </a:r>
            <a:r>
              <a:rPr lang="en-US" sz="1800" dirty="0" err="1" smtClean="0"/>
              <a:t>Sacerdote</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additive="base">
                                        <p:cTn id="13" dur="500" fill="hold"/>
                                        <p:tgtEl>
                                          <p:spTgt spid="13315">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3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 calcmode="lin" valueType="num">
                                      <p:cBhvr additive="base">
                                        <p:cTn id="19" dur="500" fill="hold"/>
                                        <p:tgtEl>
                                          <p:spTgt spid="13315">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31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build="p" autoUpdateAnimBg="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2885" name="Picture 5" descr="Vietnam on a world map"/>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5670550" cy="4951413"/>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22886" name="Picture 6" descr="nashv39"/>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675313" y="-157163"/>
            <a:ext cx="3571875" cy="7086601"/>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22887" name="Rectangle 7"/>
          <p:cNvSpPr>
            <a:spLocks noChangeArrowheads="1"/>
          </p:cNvSpPr>
          <p:nvPr/>
        </p:nvSpPr>
        <p:spPr bwMode="auto">
          <a:xfrm>
            <a:off x="0" y="4949825"/>
            <a:ext cx="5667375" cy="2119313"/>
          </a:xfrm>
          <a:prstGeom prst="rect">
            <a:avLst/>
          </a:prstGeom>
          <a:solidFill>
            <a:schemeClr val="tx1"/>
          </a:solidFill>
          <a:ln w="12700" cap="sq">
            <a:solidFill>
              <a:schemeClr val="tx1"/>
            </a:solidFill>
            <a:miter lim="800000"/>
            <a:headEnd type="none" w="sm" len="sm"/>
            <a:tailEnd type="none" w="sm" len="sm"/>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889" name="Rectangle 9"/>
          <p:cNvSpPr>
            <a:spLocks noChangeArrowheads="1"/>
          </p:cNvSpPr>
          <p:nvPr/>
        </p:nvSpPr>
        <p:spPr bwMode="auto">
          <a:xfrm>
            <a:off x="577850" y="733425"/>
            <a:ext cx="4556125" cy="11430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nchorCtr="1"/>
          <a:lstStyle/>
          <a:p>
            <a:pPr algn="ctr"/>
            <a:r>
              <a:rPr lang="en-US" sz="4000" b="1">
                <a:solidFill>
                  <a:srgbClr val="000000"/>
                </a:solidFill>
                <a:effectLst>
                  <a:outerShdw blurRad="38100" dist="38100" dir="2700000" algn="tl">
                    <a:srgbClr val="FFFFFF"/>
                  </a:outerShdw>
                </a:effectLst>
              </a:rPr>
              <a:t>Where is Vietnam?</a:t>
            </a:r>
          </a:p>
        </p:txBody>
      </p:sp>
      <p:pic>
        <p:nvPicPr>
          <p:cNvPr id="122891" name="Picture 11" descr="Vietnam War - Vietnam Map"/>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728788" y="3889375"/>
            <a:ext cx="2684462" cy="264477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7397130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Kent State</a:t>
            </a:r>
          </a:p>
        </p:txBody>
      </p:sp>
      <p:sp>
        <p:nvSpPr>
          <p:cNvPr id="28677" name="Rectangle 5"/>
          <p:cNvSpPr>
            <a:spLocks noGrp="1" noChangeArrowheads="1"/>
          </p:cNvSpPr>
          <p:nvPr>
            <p:ph type="body" idx="4294967295"/>
          </p:nvPr>
        </p:nvSpPr>
        <p:spPr/>
        <p:txBody>
          <a:bodyPr/>
          <a:lstStyle/>
          <a:p>
            <a:pPr lvl="1" eaLnBrk="0" hangingPunct="0">
              <a:spcBef>
                <a:spcPct val="0"/>
              </a:spcBef>
              <a:buFontTx/>
              <a:buNone/>
            </a:pPr>
            <a:endParaRPr lang="en-US"/>
          </a:p>
          <a:p>
            <a:pPr eaLnBrk="0" hangingPunct="0">
              <a:spcBef>
                <a:spcPct val="0"/>
              </a:spcBef>
              <a:buFontTx/>
              <a:buNone/>
            </a:pPr>
            <a:endParaRPr lang="en-US" sz="1800"/>
          </a:p>
          <a:p>
            <a:endParaRPr lang="en-US" sz="3600"/>
          </a:p>
          <a:p>
            <a:endParaRPr lang="en-US" sz="3600"/>
          </a:p>
        </p:txBody>
      </p:sp>
      <p:pic>
        <p:nvPicPr>
          <p:cNvPr id="28678" name="Picture 6" descr="http://www.vw.vccs.edu/vwhansd/HIS122/KSU.gif"/>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09600" y="1428750"/>
            <a:ext cx="8194675" cy="542925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Kent State</a:t>
            </a:r>
          </a:p>
        </p:txBody>
      </p:sp>
      <p:pic>
        <p:nvPicPr>
          <p:cNvPr id="79876" name="Picture 4" descr="http://www.timbuk3.com/kent%20state.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47800" y="1295400"/>
            <a:ext cx="6240463" cy="4960938"/>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sz="2000" b="1">
                <a:latin typeface="Roman 10cpi" charset="0"/>
              </a:rPr>
              <a:t>WHAT ARE THE MOST IMPORTANT UNANSWERED QUESTIONS ABOUT THE MAY 4 SHOOTINGS?</a:t>
            </a:r>
            <a:r>
              <a:rPr lang="en-US">
                <a:latin typeface="Roman 10cpi Regular" charset="0"/>
              </a:rPr>
              <a:t/>
            </a:r>
            <a:br>
              <a:rPr lang="en-US">
                <a:latin typeface="Roman 10cpi Regular" charset="0"/>
              </a:rPr>
            </a:br>
            <a:endParaRPr lang="en-US">
              <a:latin typeface="Roman 10cpi Regular" charset="0"/>
            </a:endParaRPr>
          </a:p>
        </p:txBody>
      </p:sp>
      <p:sp>
        <p:nvSpPr>
          <p:cNvPr id="83971" name="Rectangle 3"/>
          <p:cNvSpPr>
            <a:spLocks noGrp="1" noChangeArrowheads="1"/>
          </p:cNvSpPr>
          <p:nvPr>
            <p:ph type="body" idx="1"/>
          </p:nvPr>
        </p:nvSpPr>
        <p:spPr/>
        <p:txBody>
          <a:bodyPr/>
          <a:lstStyle/>
          <a:p>
            <a:r>
              <a:rPr lang="en-US" sz="2000">
                <a:latin typeface="Roman 10cpi" charset="0"/>
              </a:rPr>
              <a:t>Who was responsible for the violence in downtown Kent and on the Kent State campus in the three days prior to May 4th? As an important part of this question, were "outside agitators" primarily responsible? Who was responsible for setting fire to the ROTC building?</a:t>
            </a:r>
            <a:endParaRPr lang="en-US" sz="2000">
              <a:latin typeface="Roman 10cpi Regular" charset="0"/>
            </a:endParaRPr>
          </a:p>
          <a:p>
            <a:r>
              <a:rPr lang="en-US" sz="2000">
                <a:latin typeface="Roman 10cpi" charset="0"/>
              </a:rPr>
              <a:t>Should the Guard have been called to Kent and Kent State University? Could local law enforcement personnel have handled any situations? Were the Guard properly trained for this type of assignment?</a:t>
            </a:r>
            <a:endParaRPr lang="en-US" sz="2000">
              <a:latin typeface="Roman 10cpi Regular" charset="0"/>
            </a:endParaRPr>
          </a:p>
          <a:p>
            <a:r>
              <a:rPr lang="en-US" sz="2000">
                <a:latin typeface="Roman 10cpi" charset="0"/>
              </a:rPr>
              <a:t>Would the shootings have been avoided if the rally had not been banned? Did the banning of the rally violate First Amendment rights?</a:t>
            </a:r>
            <a:endParaRPr lang="en-US" sz="2000">
              <a:latin typeface="Roman 10cpi Regular" charset="0"/>
            </a:endParaRPr>
          </a:p>
          <a:p>
            <a:r>
              <a:rPr lang="en-US" sz="2000">
                <a:latin typeface="Roman 10cpi" charset="0"/>
              </a:rPr>
              <a:t> Who was ultimately responsible for the events of May 4, l970?</a:t>
            </a:r>
            <a:endParaRPr lang="en-US" sz="2000">
              <a:latin typeface="Roman 10cpi Regular" charset="0"/>
            </a:endParaRPr>
          </a:p>
          <a:p>
            <a:endParaRPr lang="en-US" sz="1400"/>
          </a:p>
        </p:txBody>
      </p:sp>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z="3200" b="1"/>
              <a:t>STAGE 4:  Vietnamization (1969-1975)</a:t>
            </a:r>
          </a:p>
        </p:txBody>
      </p:sp>
      <p:sp>
        <p:nvSpPr>
          <p:cNvPr id="56323" name="Rectangle 3"/>
          <p:cNvSpPr>
            <a:spLocks noGrp="1" noChangeArrowheads="1"/>
          </p:cNvSpPr>
          <p:nvPr>
            <p:ph type="body" idx="1"/>
          </p:nvPr>
        </p:nvSpPr>
        <p:spPr/>
        <p:txBody>
          <a:bodyPr/>
          <a:lstStyle/>
          <a:p>
            <a:pPr lvl="1">
              <a:lnSpc>
                <a:spcPct val="90000"/>
              </a:lnSpc>
              <a:buFont typeface="Wingdings" charset="0"/>
              <a:buChar char="§"/>
            </a:pPr>
            <a:r>
              <a:rPr lang="en-US" sz="2000" b="1" i="1"/>
              <a:t>IMPORTANT DEVELOPMENTS:</a:t>
            </a:r>
          </a:p>
          <a:p>
            <a:pPr lvl="1">
              <a:lnSpc>
                <a:spcPct val="90000"/>
              </a:lnSpc>
              <a:buFont typeface="Wingdings" charset="0"/>
              <a:buNone/>
            </a:pPr>
            <a:endParaRPr lang="en-US" sz="1800"/>
          </a:p>
          <a:p>
            <a:pPr lvl="1">
              <a:lnSpc>
                <a:spcPct val="90000"/>
              </a:lnSpc>
            </a:pPr>
            <a:r>
              <a:rPr lang="en-US" sz="2000"/>
              <a:t>1973: Paris Peace Treaty ends war between North Vietnam and the US. The US agrees to pull the rest of its troops out of the south by end of 1973.  </a:t>
            </a:r>
          </a:p>
          <a:p>
            <a:pPr lvl="2">
              <a:lnSpc>
                <a:spcPct val="90000"/>
              </a:lnSpc>
            </a:pPr>
            <a:r>
              <a:rPr lang="en-US" sz="2000"/>
              <a:t>US tells the south it would continue to supply it with weapons to fight the north after its combat troops were gone – IT LIED!!</a:t>
            </a:r>
          </a:p>
          <a:p>
            <a:pPr lvl="2">
              <a:lnSpc>
                <a:spcPct val="90000"/>
              </a:lnSpc>
            </a:pPr>
            <a:r>
              <a:rPr lang="en-US" sz="2000"/>
              <a:t>The treaty is practically the same as the one proposed by the north at the beginning of the talks in 1968 (US, in effect, capitulates)</a:t>
            </a:r>
          </a:p>
          <a:p>
            <a:pPr lvl="1">
              <a:lnSpc>
                <a:spcPct val="90000"/>
              </a:lnSpc>
            </a:pPr>
            <a:r>
              <a:rPr lang="en-US" sz="2000"/>
              <a:t>1975:  North Vietnam launches final offensive of war into the south, leading to the fall of Saigon and unification of Vietnam</a:t>
            </a:r>
          </a:p>
          <a:p>
            <a:pPr lvl="2">
              <a:lnSpc>
                <a:spcPct val="90000"/>
              </a:lnSpc>
            </a:pPr>
            <a:r>
              <a:rPr lang="en-US" sz="2000"/>
              <a:t>The unification is dictated by force and entirely by the communist north</a:t>
            </a:r>
          </a:p>
          <a:p>
            <a:pPr lvl="1">
              <a:lnSpc>
                <a:spcPct val="90000"/>
              </a:lnSpc>
              <a:buFontTx/>
              <a:buNone/>
            </a:pPr>
            <a:endParaRPr lang="en-US" sz="2000"/>
          </a:p>
          <a:p>
            <a:pPr>
              <a:lnSpc>
                <a:spcPct val="90000"/>
              </a:lnSpc>
            </a:pPr>
            <a:endParaRPr lang="en-US" sz="2000"/>
          </a:p>
        </p:txBody>
      </p:sp>
    </p:spTree>
  </p:cSld>
  <p:clrMapOvr>
    <a:masterClrMapping/>
  </p:clrMapOvr>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Second Indochinese War</a:t>
            </a:r>
            <a:endParaRPr lang="en-US" dirty="0"/>
          </a:p>
        </p:txBody>
      </p:sp>
      <p:sp>
        <p:nvSpPr>
          <p:cNvPr id="5" name="Subtitle 4"/>
          <p:cNvSpPr>
            <a:spLocks noGrp="1"/>
          </p:cNvSpPr>
          <p:nvPr>
            <p:ph type="subTitle" idx="1"/>
          </p:nvPr>
        </p:nvSpPr>
        <p:spPr/>
        <p:txBody>
          <a:bodyPr/>
          <a:lstStyle/>
          <a:p>
            <a:r>
              <a:rPr lang="en-US" dirty="0" smtClean="0"/>
              <a:t>America’s Withdrawal</a:t>
            </a:r>
            <a:endParaRPr lang="en-US" dirty="0"/>
          </a:p>
        </p:txBody>
      </p:sp>
    </p:spTree>
  </p:cSld>
  <p:clrMapOvr>
    <a:masterClrMapping/>
  </p:clrMapOvr>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Second Indochinese War</a:t>
            </a:r>
            <a:endParaRPr lang="en-US" dirty="0"/>
          </a:p>
        </p:txBody>
      </p:sp>
      <p:sp>
        <p:nvSpPr>
          <p:cNvPr id="5" name="Subtitle 4"/>
          <p:cNvSpPr>
            <a:spLocks noGrp="1"/>
          </p:cNvSpPr>
          <p:nvPr>
            <p:ph type="subTitle" idx="1"/>
          </p:nvPr>
        </p:nvSpPr>
        <p:spPr/>
        <p:txBody>
          <a:bodyPr/>
          <a:lstStyle/>
          <a:p>
            <a:r>
              <a:rPr lang="en-US" dirty="0" smtClean="0"/>
              <a:t>Conclusion</a:t>
            </a:r>
            <a:endParaRPr lang="en-US" dirty="0"/>
          </a:p>
        </p:txBody>
      </p:sp>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9" name="Rectangle 9"/>
          <p:cNvSpPr>
            <a:spLocks noChangeArrowheads="1"/>
          </p:cNvSpPr>
          <p:nvPr/>
        </p:nvSpPr>
        <p:spPr bwMode="auto">
          <a:xfrm>
            <a:off x="1143000" y="1066800"/>
            <a:ext cx="7239000" cy="51816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r>
              <a:rPr lang="en-US" sz="1600" b="1">
                <a:latin typeface="Arial" charset="0"/>
              </a:rPr>
              <a:t> </a:t>
            </a:r>
            <a:r>
              <a:rPr lang="en-US" sz="1600">
                <a:latin typeface="Arial" charset="0"/>
              </a:rPr>
              <a:t/>
            </a:r>
            <a:br>
              <a:rPr lang="en-US" sz="1600">
                <a:latin typeface="Arial" charset="0"/>
              </a:rPr>
            </a:br>
            <a:r>
              <a:rPr lang="en-US" b="1">
                <a:latin typeface="Arial" charset="0"/>
              </a:rPr>
              <a:t>America was the most powerful military nation in the world, yet it lost the war in Vietnam to an army of straw-hatted peasants. There are a number of reasons for this:</a:t>
            </a:r>
          </a:p>
          <a:p>
            <a:endParaRPr lang="en-US" b="1"/>
          </a:p>
          <a:p>
            <a:pPr lvl="1" eaLnBrk="0" hangingPunct="0">
              <a:buFontTx/>
              <a:buChar char="•"/>
            </a:pPr>
            <a:r>
              <a:rPr lang="en-US" sz="2000" b="1">
                <a:latin typeface="Arial" charset="0"/>
              </a:rPr>
              <a:t>The South Vietnamese government was widely unpopular because of its corruption and failure to introduce land reforms.</a:t>
            </a:r>
            <a:r>
              <a:rPr lang="en-US" sz="2000">
                <a:latin typeface="Arial" charset="0"/>
              </a:rPr>
              <a:t> This meant the Vietcong had widespread support amongst the ordinary peasants, and the brutal methods used by the Americans to fight the war actually increased that support - they lost the battle for the 'hearts and minds' of the Vietnamese people. </a:t>
            </a:r>
            <a:endParaRPr lang="en-US" sz="2000"/>
          </a:p>
          <a:p>
            <a:pPr lvl="1" eaLnBrk="0" hangingPunct="0">
              <a:buFontTx/>
              <a:buChar char="•"/>
            </a:pPr>
            <a:r>
              <a:rPr lang="en-US" sz="2000" b="1">
                <a:latin typeface="Arial" charset="0"/>
              </a:rPr>
              <a:t>The Americans severely under-estimated the Vietcong.</a:t>
            </a:r>
            <a:r>
              <a:rPr lang="en-US" sz="2000">
                <a:latin typeface="Arial" charset="0"/>
              </a:rPr>
              <a:t> The derogatory names such as 'dink' and 'gook' show this attitude. The Americans were over-confident and didn't take the Vietcong seriously until it was too late.</a:t>
            </a:r>
            <a:r>
              <a:rPr lang="en-US" sz="2000"/>
              <a:t> </a:t>
            </a:r>
          </a:p>
        </p:txBody>
      </p:sp>
      <p:sp>
        <p:nvSpPr>
          <p:cNvPr id="35850" name="Rectangle 10"/>
          <p:cNvSpPr>
            <a:spLocks noGrp="1" noChangeArrowheads="1"/>
          </p:cNvSpPr>
          <p:nvPr>
            <p:ph type="title"/>
          </p:nvPr>
        </p:nvSpPr>
        <p:spPr/>
        <p:txBody>
          <a:bodyPr/>
          <a:lstStyle/>
          <a:p>
            <a:r>
              <a:rPr lang="en-US"/>
              <a:t>Why Did America Lose?</a:t>
            </a:r>
          </a:p>
        </p:txBody>
      </p:sp>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Why Did America Lose?</a:t>
            </a:r>
          </a:p>
        </p:txBody>
      </p:sp>
      <p:sp>
        <p:nvSpPr>
          <p:cNvPr id="47107" name="Rectangle 3"/>
          <p:cNvSpPr>
            <a:spLocks noGrp="1" noChangeArrowheads="1"/>
          </p:cNvSpPr>
          <p:nvPr>
            <p:ph type="body" idx="1"/>
          </p:nvPr>
        </p:nvSpPr>
        <p:spPr/>
        <p:txBody>
          <a:bodyPr/>
          <a:lstStyle/>
          <a:p>
            <a:pPr lvl="1" eaLnBrk="0" hangingPunct="0">
              <a:lnSpc>
                <a:spcPct val="90000"/>
              </a:lnSpc>
              <a:spcBef>
                <a:spcPct val="0"/>
              </a:spcBef>
              <a:buFontTx/>
              <a:buChar char="•"/>
            </a:pPr>
            <a:r>
              <a:rPr lang="en-US" sz="2000" b="1">
                <a:latin typeface="Arial" charset="0"/>
              </a:rPr>
              <a:t>The American army was trained to fight a conventional war of 'set-piece' battles against large armies where it could bring its superior fire-power to bear.</a:t>
            </a:r>
            <a:r>
              <a:rPr lang="en-US" sz="2000">
                <a:latin typeface="Arial" charset="0"/>
              </a:rPr>
              <a:t> It had difficulty adapting to the low-scale guerrilla tactics adopted by the Vietcong, which were perfectly suited to the difficult jungle terrain in Vietnam.</a:t>
            </a:r>
            <a:endParaRPr lang="en-US" sz="2000"/>
          </a:p>
          <a:p>
            <a:pPr lvl="1" eaLnBrk="0" hangingPunct="0">
              <a:lnSpc>
                <a:spcPct val="90000"/>
              </a:lnSpc>
              <a:spcBef>
                <a:spcPct val="0"/>
              </a:spcBef>
              <a:buFontTx/>
              <a:buChar char="•"/>
            </a:pPr>
            <a:endParaRPr lang="en-US" sz="2000"/>
          </a:p>
          <a:p>
            <a:pPr lvl="1" eaLnBrk="0" hangingPunct="0">
              <a:lnSpc>
                <a:spcPct val="90000"/>
              </a:lnSpc>
              <a:spcBef>
                <a:spcPct val="0"/>
              </a:spcBef>
              <a:buFontTx/>
              <a:buChar char="•"/>
            </a:pPr>
            <a:r>
              <a:rPr lang="en-US" sz="2000" b="1">
                <a:latin typeface="Arial" charset="0"/>
              </a:rPr>
              <a:t>Vietnam was the first media war - widespread television coverage showing the bloody reality of war undermined support for the war in America, leading to massive anti-war demonstrations and unrest at home.</a:t>
            </a:r>
            <a:r>
              <a:rPr lang="en-US" sz="2000">
                <a:latin typeface="Arial" charset="0"/>
              </a:rPr>
              <a:t> Deaths of student protesters like those at Ohio University in 1970 sickened many Americans and eventually forced the government to make peace. </a:t>
            </a:r>
            <a:endParaRPr lang="en-US" sz="2000"/>
          </a:p>
        </p:txBody>
      </p:sp>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en-US"/>
              <a:t>Why Did America Lose?</a:t>
            </a:r>
          </a:p>
        </p:txBody>
      </p:sp>
      <p:sp>
        <p:nvSpPr>
          <p:cNvPr id="1027" name="Rectangle 3"/>
          <p:cNvSpPr>
            <a:spLocks noGrp="1" noChangeArrowheads="1"/>
          </p:cNvSpPr>
          <p:nvPr>
            <p:ph type="body" idx="1"/>
          </p:nvPr>
        </p:nvSpPr>
        <p:spPr/>
        <p:txBody>
          <a:bodyPr/>
          <a:lstStyle/>
          <a:p>
            <a:pPr>
              <a:lnSpc>
                <a:spcPct val="90000"/>
              </a:lnSpc>
            </a:pPr>
            <a:r>
              <a:rPr lang="en-US" sz="2800" b="1">
                <a:latin typeface="Arial" charset="0"/>
              </a:rPr>
              <a:t>The Vietnamese cleverly exploited opposition to the war in America.</a:t>
            </a:r>
            <a:r>
              <a:rPr lang="en-US" sz="2800">
                <a:latin typeface="Arial" charset="0"/>
              </a:rPr>
              <a:t> The Tet Offensive of 1968 was considered a victory by the Vietnamese, even though they were actually defeated in battle. The television coverage of the massive American casualties convinced many Americans that the war could not be won, and Nixon was elected President on the promise to end the war</a:t>
            </a:r>
          </a:p>
        </p:txBody>
      </p:sp>
    </p:spTree>
  </p:cSld>
  <p:clrMapOvr>
    <a:masterClrMapping/>
  </p:clrMapOvr>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66800" y="381000"/>
            <a:ext cx="7620000" cy="762000"/>
          </a:xfrm>
        </p:spPr>
        <p:txBody>
          <a:bodyPr/>
          <a:lstStyle/>
          <a:p>
            <a:r>
              <a:rPr lang="en-US" dirty="0"/>
              <a:t>Works </a:t>
            </a:r>
            <a:r>
              <a:rPr lang="en-US" dirty="0" smtClean="0"/>
              <a:t>Cited &amp; Referenced</a:t>
            </a:r>
            <a:endParaRPr lang="en-US" dirty="0"/>
          </a:p>
        </p:txBody>
      </p:sp>
      <p:sp>
        <p:nvSpPr>
          <p:cNvPr id="33795" name="Rectangle 3"/>
          <p:cNvSpPr>
            <a:spLocks noGrp="1" noChangeArrowheads="1"/>
          </p:cNvSpPr>
          <p:nvPr>
            <p:ph type="body" idx="1"/>
          </p:nvPr>
        </p:nvSpPr>
        <p:spPr>
          <a:xfrm>
            <a:off x="1066800" y="1143000"/>
            <a:ext cx="7620000" cy="4724400"/>
          </a:xfrm>
        </p:spPr>
        <p:txBody>
          <a:bodyPr/>
          <a:lstStyle/>
          <a:p>
            <a:r>
              <a:rPr lang="en-US" sz="2000" dirty="0" smtClean="0"/>
              <a:t>History </a:t>
            </a:r>
            <a:r>
              <a:rPr lang="en-US" sz="2000" dirty="0"/>
              <a:t>Channel </a:t>
            </a:r>
            <a:r>
              <a:rPr lang="en-US" sz="2000" dirty="0">
                <a:hlinkClick r:id="rId2"/>
              </a:rPr>
              <a:t>http://www.thehistorychannel.co.uk/classroom/gcse/</a:t>
            </a:r>
            <a:r>
              <a:rPr lang="en-US" sz="2000" dirty="0" smtClean="0">
                <a:hlinkClick r:id="rId2"/>
              </a:rPr>
              <a:t>viet.htm</a:t>
            </a:r>
            <a:endParaRPr lang="en-US" sz="2000" dirty="0" smtClean="0"/>
          </a:p>
          <a:p>
            <a:r>
              <a:rPr lang="en-US" sz="2000" dirty="0" smtClean="0"/>
              <a:t>History of the Vietnam War 101 </a:t>
            </a:r>
            <a:r>
              <a:rPr lang="en-US" sz="2000" dirty="0" smtClean="0">
                <a:hlinkClick r:id="rId3"/>
              </a:rPr>
              <a:t>http://vets.appliedphysics.swri.edu/vn101/vnfaq.htm</a:t>
            </a:r>
            <a:endParaRPr lang="en-US" sz="2000" dirty="0" smtClean="0"/>
          </a:p>
          <a:p>
            <a:r>
              <a:rPr lang="ja-JP" altLang="en-US" sz="2000" dirty="0" smtClean="0">
                <a:latin typeface="Arial"/>
              </a:rPr>
              <a:t>“</a:t>
            </a:r>
            <a:r>
              <a:rPr lang="en-US" sz="2000" dirty="0" smtClean="0"/>
              <a:t>Vietnam:  A Teachers Guide</a:t>
            </a:r>
            <a:r>
              <a:rPr lang="ja-JP" altLang="en-US" sz="2000" dirty="0" smtClean="0">
                <a:latin typeface="Arial"/>
              </a:rPr>
              <a:t>”</a:t>
            </a:r>
            <a:r>
              <a:rPr lang="en-US" sz="2000" dirty="0" smtClean="0"/>
              <a:t>. The Asia Society</a:t>
            </a:r>
            <a:r>
              <a:rPr lang="ja-JP" altLang="en-US" sz="2000" dirty="0" smtClean="0">
                <a:latin typeface="Arial"/>
              </a:rPr>
              <a:t>’</a:t>
            </a:r>
            <a:r>
              <a:rPr lang="en-US" sz="2000" dirty="0" err="1" smtClean="0"/>
              <a:t>s</a:t>
            </a:r>
            <a:r>
              <a:rPr lang="en-US" sz="2000" dirty="0" smtClean="0"/>
              <a:t> Focus on Asian Studies, Special Issue, No 1. Fall, 1983</a:t>
            </a:r>
          </a:p>
          <a:p>
            <a:r>
              <a:rPr lang="en-US" sz="2000" dirty="0" smtClean="0"/>
              <a:t>Starr, J.M. (1999). The lessons of the Vietnam war. PA: Pittsburgh: Center for Social Studies Education.</a:t>
            </a:r>
          </a:p>
          <a:p>
            <a:r>
              <a:rPr lang="en-US" sz="2000" dirty="0">
                <a:solidFill>
                  <a:schemeClr val="tx1"/>
                </a:solidFill>
                <a:latin typeface="+mn-lt"/>
                <a:ea typeface="+mn-ea"/>
                <a:cs typeface="+mn-cs"/>
              </a:rPr>
              <a:t>Young, M. (1991). </a:t>
            </a:r>
            <a:r>
              <a:rPr lang="en-US" sz="2000" i="1" dirty="0">
                <a:solidFill>
                  <a:schemeClr val="tx1"/>
                </a:solidFill>
                <a:latin typeface="+mn-lt"/>
                <a:ea typeface="+mn-ea"/>
                <a:cs typeface="+mn-cs"/>
              </a:rPr>
              <a:t>The </a:t>
            </a:r>
            <a:r>
              <a:rPr lang="en-US" sz="2000" i="1" dirty="0" smtClean="0"/>
              <a:t>V</a:t>
            </a:r>
            <a:r>
              <a:rPr lang="en-US" sz="2000" i="1" dirty="0" smtClean="0">
                <a:solidFill>
                  <a:schemeClr val="tx1"/>
                </a:solidFill>
                <a:latin typeface="+mn-lt"/>
                <a:ea typeface="+mn-ea"/>
                <a:cs typeface="+mn-cs"/>
              </a:rPr>
              <a:t>ietnam </a:t>
            </a:r>
            <a:r>
              <a:rPr lang="en-US" sz="2000" i="1" dirty="0">
                <a:solidFill>
                  <a:schemeClr val="tx1"/>
                </a:solidFill>
                <a:latin typeface="+mn-lt"/>
                <a:ea typeface="+mn-ea"/>
                <a:cs typeface="+mn-cs"/>
              </a:rPr>
              <a:t>wars: 1945-1990</a:t>
            </a:r>
            <a:r>
              <a:rPr lang="en-US" sz="2000" dirty="0">
                <a:solidFill>
                  <a:schemeClr val="tx1"/>
                </a:solidFill>
                <a:latin typeface="+mn-lt"/>
                <a:ea typeface="+mn-ea"/>
                <a:cs typeface="+mn-cs"/>
              </a:rPr>
              <a:t>. New York, NY: </a:t>
            </a:r>
            <a:r>
              <a:rPr lang="en-US" sz="2000" dirty="0" err="1">
                <a:solidFill>
                  <a:schemeClr val="tx1"/>
                </a:solidFill>
                <a:latin typeface="+mn-lt"/>
                <a:ea typeface="+mn-ea"/>
                <a:cs typeface="+mn-cs"/>
              </a:rPr>
              <a:t>HarperPerennial</a:t>
            </a:r>
            <a:r>
              <a:rPr lang="en-US" sz="2000" dirty="0" smtClean="0">
                <a:solidFill>
                  <a:schemeClr val="tx1"/>
                </a:solidFill>
                <a:latin typeface="+mn-lt"/>
                <a:ea typeface="+mn-ea"/>
                <a:cs typeface="+mn-cs"/>
              </a:rPr>
              <a:t>.</a:t>
            </a:r>
          </a:p>
          <a:p>
            <a:r>
              <a:rPr lang="en-US" sz="2000" dirty="0" smtClean="0"/>
              <a:t>Vietnam </a:t>
            </a:r>
            <a:r>
              <a:rPr lang="en-US" sz="2000" dirty="0"/>
              <a:t>Online: </a:t>
            </a:r>
            <a:r>
              <a:rPr lang="en-US" sz="2000" dirty="0">
                <a:hlinkClick r:id="rId4"/>
              </a:rPr>
              <a:t>http://www.pbs.org/wgbh/amex/vietnam/whos/index.</a:t>
            </a:r>
            <a:r>
              <a:rPr lang="en-US" sz="2000" dirty="0" smtClean="0">
                <a:hlinkClick r:id="rId4"/>
              </a:rPr>
              <a:t>html</a:t>
            </a:r>
            <a:endParaRPr lang="en-US" sz="2000" dirty="0" smtClean="0"/>
          </a:p>
          <a:p>
            <a:r>
              <a:rPr lang="en-US" sz="2000" dirty="0" smtClean="0">
                <a:hlinkClick r:id="rId5"/>
              </a:rPr>
              <a:t>http://www.spartacus.schoolnet.co.uk/VNngo.htm</a:t>
            </a:r>
            <a:r>
              <a:rPr lang="en-US" sz="2000" dirty="0" smtClean="0"/>
              <a:t> </a:t>
            </a:r>
          </a:p>
          <a:p>
            <a:r>
              <a:rPr lang="en-US" sz="2000" dirty="0" smtClean="0">
                <a:hlinkClick r:id="rId6"/>
              </a:rPr>
              <a:t>http://faculty.smu.edu/dsimon/Change-Viet.html</a:t>
            </a:r>
            <a:r>
              <a:rPr lang="en-US" sz="2000" dirty="0" smtClean="0"/>
              <a:t> (All Text &amp; Analysis, Copyright ©, August 2002, Dennis M. Simon)</a:t>
            </a:r>
          </a:p>
          <a:p>
            <a:r>
              <a:rPr lang="en-US" sz="2000" dirty="0" smtClean="0"/>
              <a:t>Pictures</a:t>
            </a:r>
            <a:r>
              <a:rPr lang="en-US" sz="2000" dirty="0"/>
              <a:t>:   </a:t>
            </a:r>
            <a:r>
              <a:rPr lang="en-US" sz="2000" dirty="0">
                <a:hlinkClick r:id="rId7"/>
              </a:rPr>
              <a:t>http://www.google.com/imghp</a:t>
            </a:r>
            <a:r>
              <a:rPr lang="en-US" sz="2000" dirty="0"/>
              <a:t> </a:t>
            </a:r>
          </a:p>
          <a:p>
            <a:endParaRPr lang="en-US" sz="2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Three Regions of Vietnam</a:t>
            </a:r>
            <a:endParaRPr lang="en-US" dirty="0"/>
          </a:p>
        </p:txBody>
      </p:sp>
      <p:sp>
        <p:nvSpPr>
          <p:cNvPr id="3" name="Content Placeholder 2"/>
          <p:cNvSpPr>
            <a:spLocks noGrp="1"/>
          </p:cNvSpPr>
          <p:nvPr>
            <p:ph idx="1"/>
          </p:nvPr>
        </p:nvSpPr>
        <p:spPr>
          <a:xfrm>
            <a:off x="1066800" y="1752600"/>
            <a:ext cx="7620000" cy="4495800"/>
          </a:xfrm>
        </p:spPr>
        <p:txBody>
          <a:bodyPr/>
          <a:lstStyle/>
          <a:p>
            <a:r>
              <a:rPr lang="en-US" dirty="0" smtClean="0"/>
              <a:t>Tonkin – The Northern Area</a:t>
            </a:r>
          </a:p>
          <a:p>
            <a:r>
              <a:rPr lang="en-US" dirty="0" smtClean="0"/>
              <a:t>Annam -  The Central Area</a:t>
            </a:r>
          </a:p>
          <a:p>
            <a:r>
              <a:rPr lang="en-US" dirty="0" smtClean="0"/>
              <a:t>Cochin China – The Southern Area</a:t>
            </a:r>
          </a:p>
          <a:p>
            <a:endParaRPr lang="en-US" dirty="0"/>
          </a:p>
          <a:p>
            <a:r>
              <a:rPr lang="en-US" dirty="0" smtClean="0"/>
              <a:t>“At no time (did Vietnam) lack heroes…the corollary was that Vietnam had at no time lacked enemies” </a:t>
            </a:r>
            <a:r>
              <a:rPr lang="en-US" sz="2000" dirty="0" smtClean="0"/>
              <a:t>(Young, 1991, p.2) </a:t>
            </a:r>
          </a:p>
          <a:p>
            <a:pPr lvl="1"/>
            <a:r>
              <a:rPr lang="en-US" sz="2400" dirty="0" smtClean="0"/>
              <a:t>Chinese, Mongols, Japanese, Cambodians, French, Americans</a:t>
            </a:r>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99166659"/>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a:r>
              <a:rPr lang="en-US" dirty="0" smtClean="0"/>
              <a:t>Bibliography (for My Lai)</a:t>
            </a:r>
            <a:br>
              <a:rPr lang="en-US" dirty="0" smtClean="0"/>
            </a:br>
            <a:endParaRPr lang="en-US" dirty="0"/>
          </a:p>
        </p:txBody>
      </p:sp>
      <p:sp>
        <p:nvSpPr>
          <p:cNvPr id="24579" name="Rectangle 3"/>
          <p:cNvSpPr>
            <a:spLocks noGrp="1" noChangeArrowheads="1"/>
          </p:cNvSpPr>
          <p:nvPr>
            <p:ph type="body" idx="1"/>
          </p:nvPr>
        </p:nvSpPr>
        <p:spPr>
          <a:xfrm>
            <a:off x="762000" y="1219200"/>
            <a:ext cx="7772400" cy="4114800"/>
          </a:xfrm>
        </p:spPr>
        <p:txBody>
          <a:bodyPr/>
          <a:lstStyle/>
          <a:p>
            <a:r>
              <a:rPr lang="en-US" sz="2400"/>
              <a:t>An Account of the My Lai Courts-Marital by Doug Linder</a:t>
            </a:r>
            <a:endParaRPr lang="en-US"/>
          </a:p>
          <a:p>
            <a:pPr lvl="2"/>
            <a:r>
              <a:rPr lang="en-US" sz="1600"/>
              <a:t>http://www.law.umkc.edu/faculty/projects/ftrials/mylai/Myl_intro.ht</a:t>
            </a:r>
            <a:r>
              <a:rPr lang="en-US" sz="1800"/>
              <a:t>ml</a:t>
            </a:r>
            <a:endParaRPr lang="en-US"/>
          </a:p>
          <a:p>
            <a:r>
              <a:rPr lang="en-US" sz="2400"/>
              <a:t>BBC News:</a:t>
            </a:r>
            <a:r>
              <a:rPr lang="en-US" sz="2800"/>
              <a:t>  </a:t>
            </a:r>
            <a:r>
              <a:rPr lang="en-US" sz="2400"/>
              <a:t>My Lai: the cover-up</a:t>
            </a:r>
            <a:endParaRPr lang="en-US" sz="2800"/>
          </a:p>
          <a:p>
            <a:pPr lvl="2"/>
            <a:r>
              <a:rPr lang="en-US" sz="1600"/>
              <a:t>http://news6.thdo.bbc.co.uk/hi/english/special_report/1998/03/98/myl</a:t>
            </a:r>
            <a:r>
              <a:rPr lang="en-US" sz="1800"/>
              <a:t>ai/</a:t>
            </a:r>
            <a:endParaRPr lang="en-US"/>
          </a:p>
          <a:p>
            <a:r>
              <a:rPr lang="en-US" sz="2400"/>
              <a:t>Vietnam Online- The American Experience</a:t>
            </a:r>
            <a:endParaRPr lang="en-US" sz="2800"/>
          </a:p>
          <a:p>
            <a:pPr lvl="2"/>
            <a:r>
              <a:rPr lang="en-US" sz="2000"/>
              <a:t>http://www.pbs.org/wgbh/amex/vietnam/trenches/mylai.html</a:t>
            </a:r>
          </a:p>
          <a:p>
            <a:r>
              <a:rPr lang="en-US" sz="2400"/>
              <a:t>When War Becomes A Crime:  The Case of My</a:t>
            </a:r>
            <a:r>
              <a:rPr lang="en-US" sz="2800"/>
              <a:t> Lai</a:t>
            </a:r>
          </a:p>
          <a:p>
            <a:pPr lvl="2"/>
            <a:r>
              <a:rPr lang="en-US" sz="1600"/>
              <a:t>http:www.coe.ufl.edu/courses/edtech/vault/SS/vietnamwar/myl</a:t>
            </a:r>
            <a:r>
              <a:rPr lang="en-US" sz="2000"/>
              <a:t>ai.html</a:t>
            </a:r>
          </a:p>
          <a:p>
            <a:r>
              <a:rPr lang="en-US" sz="2400"/>
              <a:t>BBC News:  Murder in the name of war- My Lai</a:t>
            </a:r>
          </a:p>
          <a:p>
            <a:pPr lvl="2"/>
            <a:r>
              <a:rPr lang="en-US" sz="1600"/>
              <a:t>http://news6.thdo.bbc.co.uk.hi/english/world/asia-pacific/newid_64000/6</a:t>
            </a:r>
            <a:endParaRPr lang="en-US" sz="20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Vietnamese Creation Myth</a:t>
            </a:r>
            <a:endParaRPr lang="en-US" dirty="0"/>
          </a:p>
        </p:txBody>
      </p:sp>
      <p:sp>
        <p:nvSpPr>
          <p:cNvPr id="3" name="Content Placeholder 2"/>
          <p:cNvSpPr>
            <a:spLocks noGrp="1"/>
          </p:cNvSpPr>
          <p:nvPr>
            <p:ph idx="1"/>
          </p:nvPr>
        </p:nvSpPr>
        <p:spPr/>
        <p:txBody>
          <a:bodyPr/>
          <a:lstStyle/>
          <a:p>
            <a:r>
              <a:rPr lang="en-US" dirty="0" smtClean="0"/>
              <a:t>Includes Dragons and Fairies</a:t>
            </a:r>
          </a:p>
          <a:p>
            <a:r>
              <a:rPr lang="en-US" smtClean="0"/>
              <a:t>A Later </a:t>
            </a:r>
            <a:r>
              <a:rPr lang="en-US" dirty="0" smtClean="0"/>
              <a:t>Empire also used the “golden turtle” with columns on top of its shell</a:t>
            </a:r>
          </a:p>
          <a:p>
            <a:pPr lvl="1"/>
            <a:r>
              <a:rPr lang="en-US" dirty="0" smtClean="0"/>
              <a:t>Symbols are still prevalent today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36963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Indochina</a:t>
            </a:r>
            <a:endParaRPr lang="en-US" dirty="0"/>
          </a:p>
        </p:txBody>
      </p:sp>
      <p:sp>
        <p:nvSpPr>
          <p:cNvPr id="5" name="Text Placeholder 4"/>
          <p:cNvSpPr>
            <a:spLocks noGrp="1"/>
          </p:cNvSpPr>
          <p:nvPr>
            <p:ph type="body" sz="half" idx="1"/>
          </p:nvPr>
        </p:nvSpPr>
        <p:spPr>
          <a:xfrm>
            <a:off x="1066800" y="1752600"/>
            <a:ext cx="3657600" cy="4114800"/>
          </a:xfrm>
        </p:spPr>
        <p:txBody>
          <a:bodyPr/>
          <a:lstStyle/>
          <a:p>
            <a:pPr algn="ctr">
              <a:buFont typeface="Wingdings" charset="0"/>
              <a:buNone/>
            </a:pPr>
            <a:r>
              <a:rPr lang="en-US" sz="2000" b="1" u="sng" dirty="0">
                <a:solidFill>
                  <a:srgbClr val="000000"/>
                </a:solidFill>
                <a:latin typeface="Verdana" charset="0"/>
              </a:rPr>
              <a:t>Crossroads of the East</a:t>
            </a:r>
            <a:endParaRPr lang="en-US" sz="2000" b="1" dirty="0">
              <a:solidFill>
                <a:srgbClr val="000000"/>
              </a:solidFill>
              <a:latin typeface="Verdana" charset="0"/>
            </a:endParaRPr>
          </a:p>
          <a:p>
            <a:pPr>
              <a:buFont typeface="Wingdings" charset="0"/>
              <a:buNone/>
            </a:pPr>
            <a:r>
              <a:rPr lang="en-US" sz="2400" b="1" dirty="0">
                <a:latin typeface="Verdana" charset="0"/>
              </a:rPr>
              <a:t>Indochina –</a:t>
            </a:r>
            <a:r>
              <a:rPr lang="en-US" sz="2400" dirty="0">
                <a:latin typeface="Verdana" charset="0"/>
              </a:rPr>
              <a:t> Named from the mixture of Indian and Chinese cultures that have dominated its history, language, culture and religion.</a:t>
            </a:r>
          </a:p>
          <a:p>
            <a:pPr lvl="1"/>
            <a:r>
              <a:rPr lang="en-US" sz="2000" b="1" i="1" dirty="0">
                <a:latin typeface="Verdana" charset="0"/>
              </a:rPr>
              <a:t>Is made up of 3 countries: Vietnam, Cambodia and Laos</a:t>
            </a:r>
            <a:r>
              <a:rPr lang="en-US" sz="2000" dirty="0">
                <a:latin typeface="Verdana" charset="0"/>
              </a:rPr>
              <a:t>.</a:t>
            </a:r>
          </a:p>
          <a:p>
            <a:endParaRPr lang="en-US" dirty="0"/>
          </a:p>
        </p:txBody>
      </p:sp>
      <p:pic>
        <p:nvPicPr>
          <p:cNvPr id="7" name="Picture 11" descr="indochina"/>
          <p:cNvPicPr>
            <a:picLocks noGrp="1" noChangeAspect="1" noChangeArrowheads="1"/>
          </p:cNvPicPr>
          <p:nvPr>
            <p:ph type="clipArt" sz="half" idx="2"/>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630" r="4630"/>
          <a:stretch>
            <a:fillRect/>
          </a:stretch>
        </p:blipFill>
        <p:spPr bwMode="auto">
          <a:xfrm>
            <a:off x="4800600" y="1752600"/>
            <a:ext cx="4038600" cy="4114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2533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u="sng" dirty="0">
                <a:solidFill>
                  <a:srgbClr val="000000"/>
                </a:solidFill>
                <a:latin typeface="Verdana" charset="0"/>
              </a:rPr>
              <a:t>The First Vietnamese/Indochinese</a:t>
            </a:r>
            <a:r>
              <a:rPr lang="en-US" sz="3200" b="1" dirty="0">
                <a:solidFill>
                  <a:srgbClr val="00FF00"/>
                </a:solidFill>
                <a:latin typeface="Verdana" charset="0"/>
              </a:rPr>
              <a:t/>
            </a:r>
            <a:br>
              <a:rPr lang="en-US" sz="3200" b="1" dirty="0">
                <a:solidFill>
                  <a:srgbClr val="00FF00"/>
                </a:solidFill>
                <a:latin typeface="Verdana" charset="0"/>
              </a:rPr>
            </a:br>
            <a:endParaRPr lang="en-US" sz="3200" dirty="0"/>
          </a:p>
        </p:txBody>
      </p:sp>
      <p:sp>
        <p:nvSpPr>
          <p:cNvPr id="6" name="Content Placeholder 5"/>
          <p:cNvSpPr>
            <a:spLocks noGrp="1"/>
          </p:cNvSpPr>
          <p:nvPr>
            <p:ph idx="1"/>
          </p:nvPr>
        </p:nvSpPr>
        <p:spPr>
          <a:xfrm>
            <a:off x="1066800" y="1600200"/>
            <a:ext cx="7620000" cy="4267200"/>
          </a:xfrm>
        </p:spPr>
        <p:txBody>
          <a:bodyPr/>
          <a:lstStyle/>
          <a:p>
            <a:pPr>
              <a:buFont typeface="Wingdings" charset="0"/>
              <a:buNone/>
            </a:pPr>
            <a:r>
              <a:rPr lang="en-US" sz="2400" b="1" dirty="0" smtClean="0">
                <a:latin typeface="Verdana" charset="0"/>
              </a:rPr>
              <a:t>Vietnamese </a:t>
            </a:r>
            <a:endParaRPr lang="en-US" sz="2400" b="1" dirty="0">
              <a:latin typeface="Verdana" charset="0"/>
            </a:endParaRPr>
          </a:p>
          <a:p>
            <a:r>
              <a:rPr lang="en-US" sz="2400" dirty="0">
                <a:latin typeface="Verdana" charset="0"/>
              </a:rPr>
              <a:t>Originally from China, migrated through Red River 3BC</a:t>
            </a:r>
          </a:p>
          <a:p>
            <a:r>
              <a:rPr lang="en-US" sz="2400" dirty="0">
                <a:latin typeface="Verdana" charset="0"/>
              </a:rPr>
              <a:t>Brought with them their basic economy of wet-rice farming.</a:t>
            </a:r>
          </a:p>
          <a:p>
            <a:pPr>
              <a:buFont typeface="Wingdings" charset="0"/>
              <a:buNone/>
            </a:pPr>
            <a:r>
              <a:rPr lang="en-US" sz="2400" b="1" dirty="0">
                <a:latin typeface="Verdana" charset="0"/>
              </a:rPr>
              <a:t>Indochinese</a:t>
            </a:r>
          </a:p>
          <a:p>
            <a:r>
              <a:rPr lang="en-US" sz="2400" dirty="0">
                <a:latin typeface="Verdana" charset="0"/>
              </a:rPr>
              <a:t>Khmer (Cambodians) – From </a:t>
            </a:r>
            <a:r>
              <a:rPr lang="en-US" sz="2400" dirty="0" smtClean="0">
                <a:latin typeface="Verdana" charset="0"/>
              </a:rPr>
              <a:t>South</a:t>
            </a:r>
            <a:r>
              <a:rPr lang="en-US" sz="2400" dirty="0">
                <a:latin typeface="Verdana" charset="0"/>
              </a:rPr>
              <a:t>-West China or </a:t>
            </a:r>
            <a:r>
              <a:rPr lang="en-US" sz="2400" dirty="0" smtClean="0">
                <a:latin typeface="Verdana" charset="0"/>
              </a:rPr>
              <a:t>North</a:t>
            </a:r>
            <a:r>
              <a:rPr lang="en-US" sz="2400" dirty="0">
                <a:latin typeface="Verdana" charset="0"/>
              </a:rPr>
              <a:t>-East India, </a:t>
            </a:r>
          </a:p>
          <a:p>
            <a:r>
              <a:rPr lang="en-US" sz="2400" dirty="0">
                <a:latin typeface="Verdana" charset="0"/>
              </a:rPr>
              <a:t>Laos – From </a:t>
            </a:r>
            <a:r>
              <a:rPr lang="en-US" sz="2400" dirty="0" smtClean="0">
                <a:latin typeface="Verdana" charset="0"/>
              </a:rPr>
              <a:t>South </a:t>
            </a:r>
            <a:r>
              <a:rPr lang="en-US" sz="2400" dirty="0">
                <a:latin typeface="Verdana" charset="0"/>
              </a:rPr>
              <a:t>China into Laos and Thailand  between C8-C13 AD</a:t>
            </a:r>
          </a:p>
          <a:p>
            <a:pPr>
              <a:buFont typeface="Wingdings" charset="0"/>
              <a:buNone/>
            </a:pPr>
            <a:endParaRPr lang="en-US" sz="2400" dirty="0">
              <a:latin typeface="Verdana" charset="0"/>
            </a:endParaRPr>
          </a:p>
          <a:p>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08434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5400"/>
              <a:t>The Trung Sisters</a:t>
            </a:r>
          </a:p>
        </p:txBody>
      </p:sp>
      <p:sp>
        <p:nvSpPr>
          <p:cNvPr id="20483" name="Rectangle 3"/>
          <p:cNvSpPr>
            <a:spLocks noGrp="1" noChangeArrowheads="1"/>
          </p:cNvSpPr>
          <p:nvPr>
            <p:ph type="body" sz="half" idx="1"/>
          </p:nvPr>
        </p:nvSpPr>
        <p:spPr>
          <a:xfrm>
            <a:off x="609600" y="1981200"/>
            <a:ext cx="4648200" cy="4114800"/>
          </a:xfrm>
        </p:spPr>
        <p:txBody>
          <a:bodyPr/>
          <a:lstStyle/>
          <a:p>
            <a:pPr>
              <a:lnSpc>
                <a:spcPct val="90000"/>
              </a:lnSpc>
            </a:pPr>
            <a:r>
              <a:rPr lang="en-US" sz="2400"/>
              <a:t>Han Chinese rule became increasingly oppressive. Increased taxes and cultural conformity were demanded, including a patriarchal family structure.</a:t>
            </a:r>
          </a:p>
          <a:p>
            <a:pPr>
              <a:lnSpc>
                <a:spcPct val="90000"/>
              </a:lnSpc>
            </a:pPr>
            <a:r>
              <a:rPr lang="en-US" sz="2400"/>
              <a:t>In 39 A.D., the Trung sisters lead a revolt in Tongkin and ruled jointly for two years, then committed suicide in the face of massive Chinese retaliation.</a:t>
            </a:r>
          </a:p>
          <a:p>
            <a:pPr>
              <a:lnSpc>
                <a:spcPct val="90000"/>
              </a:lnSpc>
            </a:pPr>
            <a:endParaRPr lang="en-US" sz="2400"/>
          </a:p>
        </p:txBody>
      </p:sp>
      <p:pic>
        <p:nvPicPr>
          <p:cNvPr id="20486" name="Picture 6" descr="C:\My Documents\My Pictures\Vietnam Trung sisters #2.jpg"/>
          <p:cNvPicPr>
            <a:picLocks noGrp="1" noChangeAspect="1" noChangeArrowheads="1"/>
          </p:cNvPicPr>
          <p:nvPr>
            <p:ph type="clipArt" sz="half" idx="2"/>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a:xfrm>
            <a:off x="5791200" y="1981200"/>
            <a:ext cx="2732088" cy="3733800"/>
          </a:xfrm>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rgbClr val="808080">
                      <a:alpha val="74998"/>
                    </a:srgbClr>
                  </a:outerShdw>
                </a:effectLst>
              </a14:hiddenEffects>
            </a:ext>
          </a:extLst>
        </p:spPr>
      </p:pic>
      <p:sp>
        <p:nvSpPr>
          <p:cNvPr id="20487" name="Text Box 7"/>
          <p:cNvSpPr txBox="1">
            <a:spLocks noChangeArrowheads="1"/>
          </p:cNvSpPr>
          <p:nvPr/>
        </p:nvSpPr>
        <p:spPr bwMode="auto">
          <a:xfrm>
            <a:off x="5775325" y="5680075"/>
            <a:ext cx="2987675" cy="701675"/>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spAutoFit/>
          </a:bodyPr>
          <a:lstStyle/>
          <a:p>
            <a:pPr algn="ctr"/>
            <a:r>
              <a:rPr lang="en-US" sz="2000"/>
              <a:t>A celebration of the Trung sisters</a:t>
            </a:r>
            <a:r>
              <a:rPr lang="ja-JP" altLang="en-US" sz="2000">
                <a:latin typeface="Arial"/>
              </a:rPr>
              <a:t>’</a:t>
            </a:r>
            <a:r>
              <a:rPr lang="en-US" sz="2000"/>
              <a:t> revolt.</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05812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i="1" dirty="0">
                <a:solidFill>
                  <a:srgbClr val="4C2B09"/>
                </a:solidFill>
                <a:effectLst>
                  <a:outerShdw blurRad="38100" dist="38100" dir="2700000" algn="tl">
                    <a:srgbClr val="000000"/>
                  </a:outerShdw>
                </a:effectLst>
              </a:rPr>
              <a:t>How were the countries of Indochina able to develop a national identity?</a:t>
            </a:r>
            <a:br>
              <a:rPr lang="en-US" sz="3200" b="1" i="1" dirty="0">
                <a:solidFill>
                  <a:srgbClr val="4C2B09"/>
                </a:solidFill>
                <a:effectLst>
                  <a:outerShdw blurRad="38100" dist="38100" dir="2700000" algn="tl">
                    <a:srgbClr val="000000"/>
                  </a:outerShdw>
                </a:effectLst>
              </a:rPr>
            </a:br>
            <a:endParaRPr lang="en-US" sz="3200" dirty="0"/>
          </a:p>
        </p:txBody>
      </p:sp>
      <p:sp>
        <p:nvSpPr>
          <p:cNvPr id="3" name="Content Placeholder 2"/>
          <p:cNvSpPr>
            <a:spLocks noGrp="1"/>
          </p:cNvSpPr>
          <p:nvPr>
            <p:ph idx="1"/>
          </p:nvPr>
        </p:nvSpPr>
        <p:spPr/>
        <p:txBody>
          <a:bodyPr/>
          <a:lstStyle/>
          <a:p>
            <a:pPr algn="ctr">
              <a:lnSpc>
                <a:spcPct val="80000"/>
              </a:lnSpc>
              <a:buFont typeface="Wingdings" charset="0"/>
              <a:buNone/>
            </a:pPr>
            <a:r>
              <a:rPr lang="en-US" sz="2400" b="1" u="sng" dirty="0">
                <a:solidFill>
                  <a:srgbClr val="4C2B09"/>
                </a:solidFill>
                <a:latin typeface="Verdana" charset="0"/>
              </a:rPr>
              <a:t>Nationalist Revolts </a:t>
            </a:r>
          </a:p>
          <a:p>
            <a:pPr algn="ctr">
              <a:lnSpc>
                <a:spcPct val="80000"/>
              </a:lnSpc>
              <a:buFontTx/>
              <a:buChar char="-"/>
            </a:pPr>
            <a:r>
              <a:rPr lang="en-US" sz="2400" b="1" u="sng" dirty="0" smtClean="0">
                <a:solidFill>
                  <a:srgbClr val="4C2B09"/>
                </a:solidFill>
                <a:latin typeface="Verdana" charset="0"/>
              </a:rPr>
              <a:t>The </a:t>
            </a:r>
            <a:r>
              <a:rPr lang="en-US" sz="2400" b="1" u="sng" dirty="0">
                <a:solidFill>
                  <a:srgbClr val="4C2B09"/>
                </a:solidFill>
                <a:latin typeface="Verdana" charset="0"/>
              </a:rPr>
              <a:t>Vietnamese </a:t>
            </a:r>
            <a:r>
              <a:rPr lang="en-US" sz="2400" b="1" u="sng" dirty="0" smtClean="0">
                <a:solidFill>
                  <a:srgbClr val="4C2B09"/>
                </a:solidFill>
                <a:latin typeface="Verdana" charset="0"/>
              </a:rPr>
              <a:t>Kingdom</a:t>
            </a:r>
          </a:p>
          <a:p>
            <a:pPr algn="ctr">
              <a:lnSpc>
                <a:spcPct val="80000"/>
              </a:lnSpc>
              <a:buFontTx/>
              <a:buChar char="-"/>
            </a:pPr>
            <a:endParaRPr lang="en-US" sz="2400" b="1" u="sng" dirty="0">
              <a:solidFill>
                <a:srgbClr val="4C2B09"/>
              </a:solidFill>
              <a:latin typeface="Verdana" charset="0"/>
            </a:endParaRPr>
          </a:p>
          <a:p>
            <a:pPr>
              <a:lnSpc>
                <a:spcPct val="80000"/>
              </a:lnSpc>
            </a:pPr>
            <a:r>
              <a:rPr lang="en-US" sz="2400" dirty="0">
                <a:latin typeface="Verdana" charset="0"/>
              </a:rPr>
              <a:t>The Vietnamese developed a sense of </a:t>
            </a:r>
            <a:r>
              <a:rPr lang="en-US" sz="2400" b="1" dirty="0">
                <a:latin typeface="Verdana" charset="0"/>
              </a:rPr>
              <a:t>nationalism</a:t>
            </a:r>
            <a:r>
              <a:rPr lang="en-US" sz="2400" dirty="0">
                <a:latin typeface="Verdana" charset="0"/>
              </a:rPr>
              <a:t> and </a:t>
            </a:r>
            <a:r>
              <a:rPr lang="en-US" sz="2400" b="1" dirty="0">
                <a:latin typeface="Verdana" charset="0"/>
              </a:rPr>
              <a:t>frequently rebelled </a:t>
            </a:r>
            <a:r>
              <a:rPr lang="en-US" sz="2400" dirty="0">
                <a:latin typeface="Verdana" charset="0"/>
              </a:rPr>
              <a:t>against the Chinese.  They were crushed but their identity remained strong.</a:t>
            </a:r>
          </a:p>
          <a:p>
            <a:pPr>
              <a:lnSpc>
                <a:spcPct val="80000"/>
              </a:lnSpc>
            </a:pPr>
            <a:r>
              <a:rPr lang="en-US" sz="2400" dirty="0">
                <a:latin typeface="Verdana" charset="0"/>
              </a:rPr>
              <a:t>Independence was eventually gained from </a:t>
            </a:r>
            <a:r>
              <a:rPr lang="en-US" sz="2400" b="1" dirty="0">
                <a:latin typeface="Verdana" charset="0"/>
              </a:rPr>
              <a:t>China in 938 AD</a:t>
            </a:r>
            <a:r>
              <a:rPr lang="en-US" sz="2400" dirty="0">
                <a:latin typeface="Verdana" charset="0"/>
              </a:rPr>
              <a:t>.  The Vietnamese set up the tradition of rule by Emperors and a system of government similar to that of the Chinese.</a:t>
            </a:r>
          </a:p>
          <a:p>
            <a:pPr>
              <a:lnSpc>
                <a:spcPct val="80000"/>
              </a:lnSpc>
            </a:pPr>
            <a:r>
              <a:rPr lang="en-US" sz="2400" dirty="0">
                <a:latin typeface="Verdana" charset="0"/>
              </a:rPr>
              <a:t>This Vietnamese state became increasingly powerful and the emperor (</a:t>
            </a:r>
            <a:r>
              <a:rPr lang="en-US" sz="2400" b="1" dirty="0">
                <a:latin typeface="Verdana" charset="0"/>
              </a:rPr>
              <a:t>Le </a:t>
            </a:r>
            <a:r>
              <a:rPr lang="en-US" sz="2400" b="1" dirty="0" err="1">
                <a:latin typeface="Verdana" charset="0"/>
              </a:rPr>
              <a:t>Loi</a:t>
            </a:r>
            <a:r>
              <a:rPr lang="en-US" sz="2400" dirty="0">
                <a:latin typeface="Verdana" charset="0"/>
              </a:rPr>
              <a:t>) established the capital in </a:t>
            </a:r>
            <a:r>
              <a:rPr lang="en-US" sz="2400" b="1" dirty="0">
                <a:latin typeface="Verdana" charset="0"/>
              </a:rPr>
              <a:t>Hanoi</a:t>
            </a:r>
            <a:r>
              <a:rPr lang="en-US" sz="2400" dirty="0">
                <a:latin typeface="Verdana" charset="0"/>
              </a:rPr>
              <a:t>.</a:t>
            </a:r>
          </a:p>
          <a:p>
            <a:endParaRPr lang="en-US" dirty="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079899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z="5400"/>
              <a:t>Early Christian Contact</a:t>
            </a:r>
          </a:p>
        </p:txBody>
      </p:sp>
      <p:sp>
        <p:nvSpPr>
          <p:cNvPr id="52227" name="Rectangle 3"/>
          <p:cNvSpPr>
            <a:spLocks noGrp="1" noChangeArrowheads="1"/>
          </p:cNvSpPr>
          <p:nvPr>
            <p:ph type="body" sz="half" idx="2"/>
          </p:nvPr>
        </p:nvSpPr>
        <p:spPr>
          <a:xfrm>
            <a:off x="3810000" y="1981200"/>
            <a:ext cx="4724400" cy="4114800"/>
          </a:xfrm>
        </p:spPr>
        <p:txBody>
          <a:bodyPr/>
          <a:lstStyle/>
          <a:p>
            <a:pPr>
              <a:lnSpc>
                <a:spcPct val="90000"/>
              </a:lnSpc>
            </a:pPr>
            <a:r>
              <a:rPr lang="en-US" sz="2800"/>
              <a:t>In 1615, the Jesuits open a mission in Hoi An (Fai Fo), south of Danang. Alexander de Rhodes devises a system for Romanizing Vietnamese called quoc ngu, which he used to write a catechism.</a:t>
            </a:r>
          </a:p>
          <a:p>
            <a:pPr>
              <a:lnSpc>
                <a:spcPct val="90000"/>
              </a:lnSpc>
            </a:pPr>
            <a:r>
              <a:rPr lang="en-US" sz="2800"/>
              <a:t>Converted 6,000 Vietnamese before being forced to leave the country in 1630.</a:t>
            </a:r>
          </a:p>
        </p:txBody>
      </p:sp>
      <p:pic>
        <p:nvPicPr>
          <p:cNvPr id="52230" name="Picture 6" descr="C:\My Documents\My Pictures\Vietnam Alexander de Rhodes.jpg"/>
          <p:cNvPicPr>
            <a:picLocks noGrp="1" noChangeAspect="1" noChangeArrowheads="1"/>
          </p:cNvPicPr>
          <p:nvPr>
            <p:ph type="clipArt" sz="half" idx="1"/>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a:xfrm>
            <a:off x="990600" y="1905000"/>
            <a:ext cx="2819400" cy="3810000"/>
          </a:xfrm>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rgbClr val="808080">
                      <a:alpha val="74998"/>
                    </a:srgbClr>
                  </a:outerShdw>
                </a:effectLst>
              </a14:hiddenEffects>
            </a:ext>
          </a:extLst>
        </p:spPr>
      </p:pic>
      <p:sp>
        <p:nvSpPr>
          <p:cNvPr id="52231" name="Text Box 7"/>
          <p:cNvSpPr txBox="1">
            <a:spLocks noChangeArrowheads="1"/>
          </p:cNvSpPr>
          <p:nvPr/>
        </p:nvSpPr>
        <p:spPr bwMode="auto">
          <a:xfrm>
            <a:off x="838200" y="5715000"/>
            <a:ext cx="3200400" cy="461665"/>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wrap="square">
            <a:spAutoFit/>
          </a:bodyPr>
          <a:lstStyle/>
          <a:p>
            <a:r>
              <a:rPr lang="en-US" dirty="0"/>
              <a:t> Alexander de Rhodes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61726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solidFill>
                  <a:srgbClr val="4C2B09"/>
                </a:solidFill>
                <a:latin typeface="Verdana" charset="0"/>
              </a:rPr>
              <a:t>Western Interference</a:t>
            </a:r>
            <a:br>
              <a:rPr lang="en-US" b="1" u="sng" dirty="0">
                <a:solidFill>
                  <a:srgbClr val="4C2B09"/>
                </a:solidFill>
                <a:latin typeface="Verdana" charset="0"/>
              </a:rPr>
            </a:br>
            <a:endParaRPr lang="en-US" b="1" dirty="0">
              <a:solidFill>
                <a:srgbClr val="4C2B09"/>
              </a:solidFill>
            </a:endParaRPr>
          </a:p>
        </p:txBody>
      </p:sp>
      <p:sp>
        <p:nvSpPr>
          <p:cNvPr id="3" name="Content Placeholder 2"/>
          <p:cNvSpPr>
            <a:spLocks noGrp="1"/>
          </p:cNvSpPr>
          <p:nvPr>
            <p:ph idx="1"/>
          </p:nvPr>
        </p:nvSpPr>
        <p:spPr>
          <a:xfrm>
            <a:off x="1066800" y="1371600"/>
            <a:ext cx="7620000" cy="4495800"/>
          </a:xfrm>
        </p:spPr>
        <p:txBody>
          <a:bodyPr/>
          <a:lstStyle/>
          <a:p>
            <a:pPr>
              <a:lnSpc>
                <a:spcPct val="80000"/>
              </a:lnSpc>
            </a:pPr>
            <a:r>
              <a:rPr lang="en-US" b="1" dirty="0" smtClean="0">
                <a:solidFill>
                  <a:srgbClr val="4C2B09"/>
                </a:solidFill>
                <a:latin typeface="Verdana" charset="0"/>
              </a:rPr>
              <a:t>Europeans</a:t>
            </a:r>
            <a:r>
              <a:rPr lang="en-US" dirty="0" smtClean="0">
                <a:latin typeface="Verdana" charset="0"/>
              </a:rPr>
              <a:t> </a:t>
            </a:r>
            <a:r>
              <a:rPr lang="en-US" dirty="0">
                <a:latin typeface="Verdana" charset="0"/>
              </a:rPr>
              <a:t>(French, English, Dutch, Portuguese) began visiting Vietnam in the </a:t>
            </a:r>
            <a:r>
              <a:rPr lang="en-US" dirty="0" smtClean="0">
                <a:latin typeface="Verdana" charset="0"/>
              </a:rPr>
              <a:t>16th c. </a:t>
            </a:r>
          </a:p>
          <a:p>
            <a:pPr>
              <a:lnSpc>
                <a:spcPct val="80000"/>
              </a:lnSpc>
            </a:pPr>
            <a:r>
              <a:rPr lang="en-US" dirty="0" smtClean="0">
                <a:latin typeface="Verdana" charset="0"/>
              </a:rPr>
              <a:t> </a:t>
            </a:r>
            <a:r>
              <a:rPr lang="en-US" dirty="0">
                <a:latin typeface="Verdana" charset="0"/>
              </a:rPr>
              <a:t>The Vietnamese </a:t>
            </a:r>
            <a:r>
              <a:rPr lang="en-US" b="1" dirty="0" smtClean="0">
                <a:latin typeface="Verdana" charset="0"/>
              </a:rPr>
              <a:t>resisted these foreigners</a:t>
            </a:r>
            <a:r>
              <a:rPr lang="en-US" dirty="0" smtClean="0">
                <a:latin typeface="Verdana" charset="0"/>
              </a:rPr>
              <a:t>, like they had the Chinese and Mongols</a:t>
            </a:r>
            <a:endParaRPr lang="en-US" dirty="0">
              <a:latin typeface="Verdana" charset="0"/>
            </a:endParaRPr>
          </a:p>
          <a:p>
            <a:pPr>
              <a:lnSpc>
                <a:spcPct val="80000"/>
              </a:lnSpc>
            </a:pPr>
            <a:r>
              <a:rPr lang="en-US" b="1" dirty="0">
                <a:latin typeface="Verdana" charset="0"/>
              </a:rPr>
              <a:t>Roman </a:t>
            </a:r>
            <a:r>
              <a:rPr lang="en-US" b="1" dirty="0" smtClean="0">
                <a:latin typeface="Verdana" charset="0"/>
              </a:rPr>
              <a:t>Catholic </a:t>
            </a:r>
            <a:r>
              <a:rPr lang="en-US" dirty="0">
                <a:latin typeface="Verdana" charset="0"/>
              </a:rPr>
              <a:t>missionaries had some </a:t>
            </a:r>
            <a:r>
              <a:rPr lang="en-US" dirty="0" smtClean="0">
                <a:latin typeface="Verdana" charset="0"/>
              </a:rPr>
              <a:t>success.</a:t>
            </a:r>
          </a:p>
          <a:p>
            <a:pPr>
              <a:lnSpc>
                <a:spcPct val="80000"/>
              </a:lnSpc>
            </a:pPr>
            <a:r>
              <a:rPr lang="en-US" i="1" dirty="0">
                <a:latin typeface="Verdana" charset="0"/>
              </a:rPr>
              <a:t>M</a:t>
            </a:r>
            <a:r>
              <a:rPr lang="en-US" i="1" dirty="0" smtClean="0">
                <a:latin typeface="Verdana" charset="0"/>
              </a:rPr>
              <a:t>issionaries</a:t>
            </a:r>
            <a:r>
              <a:rPr lang="en-US" dirty="0" smtClean="0">
                <a:latin typeface="Verdana" charset="0"/>
              </a:rPr>
              <a:t> </a:t>
            </a:r>
            <a:r>
              <a:rPr lang="en-US" dirty="0">
                <a:latin typeface="Verdana" charset="0"/>
              </a:rPr>
              <a:t>disrupted the lifestyle of traditional Vietnam – Christian missionaries were harassed and some Emperors had them killed.</a:t>
            </a: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397106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New Imperialism</a:t>
            </a:r>
            <a:endParaRPr lang="en-US" dirty="0"/>
          </a:p>
        </p:txBody>
      </p:sp>
      <p:sp>
        <p:nvSpPr>
          <p:cNvPr id="5" name="Subtitle 4"/>
          <p:cNvSpPr>
            <a:spLocks noGrp="1"/>
          </p:cNvSpPr>
          <p:nvPr>
            <p:ph type="subTitle" idx="1"/>
          </p:nvPr>
        </p:nvSpPr>
        <p:spPr/>
        <p:txBody>
          <a:bodyPr/>
          <a:lstStyle/>
          <a:p>
            <a:r>
              <a:rPr lang="en-US" dirty="0" smtClean="0"/>
              <a:t>French Colonization of Vietnam</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3600"/>
              <a:t>1.</a:t>
            </a:r>
            <a:r>
              <a:rPr lang="en-US"/>
              <a:t>  </a:t>
            </a:r>
            <a:r>
              <a:rPr lang="en-US" sz="3600"/>
              <a:t>Which country fought a war in Vietnam just before the United States?</a:t>
            </a:r>
          </a:p>
        </p:txBody>
      </p:sp>
      <p:sp>
        <p:nvSpPr>
          <p:cNvPr id="12291" name="Rectangle 3"/>
          <p:cNvSpPr>
            <a:spLocks noGrp="1" noChangeArrowheads="1"/>
          </p:cNvSpPr>
          <p:nvPr>
            <p:ph type="body" idx="1"/>
          </p:nvPr>
        </p:nvSpPr>
        <p:spPr>
          <a:xfrm>
            <a:off x="1066800" y="2438400"/>
            <a:ext cx="7620000" cy="4114800"/>
          </a:xfrm>
        </p:spPr>
        <p:txBody>
          <a:bodyPr/>
          <a:lstStyle/>
          <a:p>
            <a:pPr marL="609600" indent="-609600">
              <a:buFontTx/>
              <a:buAutoNum type="alphaUcPeriod"/>
            </a:pPr>
            <a:r>
              <a:rPr lang="en-US"/>
              <a:t>England</a:t>
            </a:r>
          </a:p>
          <a:p>
            <a:pPr marL="609600" indent="-609600">
              <a:buFontTx/>
              <a:buAutoNum type="alphaUcPeriod"/>
            </a:pPr>
            <a:r>
              <a:rPr lang="en-US"/>
              <a:t>Germany</a:t>
            </a:r>
          </a:p>
          <a:p>
            <a:pPr marL="609600" indent="-609600">
              <a:buFontTx/>
              <a:buAutoNum type="alphaUcPeriod"/>
            </a:pPr>
            <a:r>
              <a:rPr lang="en-US"/>
              <a:t>Japan</a:t>
            </a:r>
          </a:p>
          <a:p>
            <a:pPr marL="609600" indent="-609600">
              <a:buFontTx/>
              <a:buAutoNum type="alphaUcPeriod"/>
            </a:pPr>
            <a:r>
              <a:rPr lang="en-US"/>
              <a:t>France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a:t>
            </a:r>
            <a:r>
              <a:rPr lang="en-US" dirty="0" smtClean="0"/>
              <a:t>Overview 1870-1914</a:t>
            </a:r>
            <a:endParaRPr lang="en-US" dirty="0"/>
          </a:p>
        </p:txBody>
      </p:sp>
      <p:sp>
        <p:nvSpPr>
          <p:cNvPr id="3" name="Content Placeholder 2"/>
          <p:cNvSpPr>
            <a:spLocks noGrp="1"/>
          </p:cNvSpPr>
          <p:nvPr>
            <p:ph idx="1"/>
          </p:nvPr>
        </p:nvSpPr>
        <p:spPr/>
        <p:txBody>
          <a:bodyPr/>
          <a:lstStyle/>
          <a:p>
            <a:r>
              <a:rPr lang="en-US" dirty="0" smtClean="0"/>
              <a:t>Era of Imperialism</a:t>
            </a:r>
          </a:p>
          <a:p>
            <a:r>
              <a:rPr lang="en-US" dirty="0" smtClean="0"/>
              <a:t>“Scramble for Africa and Asia”</a:t>
            </a:r>
          </a:p>
          <a:p>
            <a:r>
              <a:rPr lang="en-US" dirty="0" smtClean="0"/>
              <a:t>Imperialism as a by-product of Nationalism</a:t>
            </a:r>
          </a:p>
          <a:p>
            <a:pPr lvl="1"/>
            <a:r>
              <a:rPr lang="en-US" dirty="0" smtClean="0"/>
              <a:t>At the turn of the century the following countries had colonized areas in Asia:</a:t>
            </a:r>
          </a:p>
          <a:p>
            <a:pPr lvl="1"/>
            <a:r>
              <a:rPr lang="en-US" dirty="0" smtClean="0"/>
              <a:t>Britain, France, Germany, Portugal, Russia, United States and Japan</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538437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838200"/>
          </a:xfrm>
        </p:spPr>
        <p:txBody>
          <a:bodyPr/>
          <a:lstStyle/>
          <a:p>
            <a:r>
              <a:rPr lang="en-US" dirty="0" smtClean="0"/>
              <a:t>Phase One (20</a:t>
            </a:r>
            <a:r>
              <a:rPr lang="en-US" baseline="30000" dirty="0" smtClean="0"/>
              <a:t>th</a:t>
            </a:r>
            <a:r>
              <a:rPr lang="en-US" dirty="0" smtClean="0"/>
              <a:t> c.) The French</a:t>
            </a:r>
            <a:endParaRPr lang="en-US" dirty="0"/>
          </a:p>
        </p:txBody>
      </p:sp>
      <p:sp>
        <p:nvSpPr>
          <p:cNvPr id="5" name="Content Placeholder 4"/>
          <p:cNvSpPr>
            <a:spLocks noGrp="1"/>
          </p:cNvSpPr>
          <p:nvPr>
            <p:ph idx="1"/>
          </p:nvPr>
        </p:nvSpPr>
        <p:spPr>
          <a:xfrm>
            <a:off x="1066800" y="1600200"/>
            <a:ext cx="7620000" cy="4724400"/>
          </a:xfrm>
        </p:spPr>
        <p:txBody>
          <a:bodyPr/>
          <a:lstStyle/>
          <a:p>
            <a:r>
              <a:rPr lang="en-US" b="1" dirty="0" smtClean="0"/>
              <a:t>Myth</a:t>
            </a:r>
            <a:r>
              <a:rPr lang="en-US" dirty="0" smtClean="0"/>
              <a:t>:  </a:t>
            </a:r>
            <a:r>
              <a:rPr lang="en-US" sz="2800" dirty="0" smtClean="0"/>
              <a:t>French viewed Vietnam as a “mission </a:t>
            </a:r>
            <a:r>
              <a:rPr lang="en-US" sz="2800" dirty="0" err="1" smtClean="0"/>
              <a:t>civilisatrice</a:t>
            </a:r>
            <a:r>
              <a:rPr lang="en-US" sz="2800" dirty="0" smtClean="0"/>
              <a:t>”  (civilizing mission)</a:t>
            </a:r>
          </a:p>
          <a:p>
            <a:pPr lvl="1"/>
            <a:r>
              <a:rPr lang="en-US" sz="2400" dirty="0" smtClean="0"/>
              <a:t>A French Version of Kipling’s </a:t>
            </a:r>
            <a:r>
              <a:rPr lang="en-US" sz="2400" i="1" dirty="0" smtClean="0"/>
              <a:t>White Man’s Burden</a:t>
            </a:r>
          </a:p>
          <a:p>
            <a:r>
              <a:rPr lang="en-US" b="1" dirty="0" smtClean="0"/>
              <a:t>Reality</a:t>
            </a:r>
            <a:r>
              <a:rPr lang="en-US" dirty="0" smtClean="0"/>
              <a:t>: French viewed Vietnam from a primarily Economic standpoint</a:t>
            </a:r>
          </a:p>
          <a:p>
            <a:pPr lvl="1"/>
            <a:r>
              <a:rPr lang="en-US" dirty="0" smtClean="0"/>
              <a:t>Romantic tales from the Marco Polo days</a:t>
            </a:r>
          </a:p>
          <a:p>
            <a:pPr lvl="1"/>
            <a:r>
              <a:rPr lang="en-US" dirty="0" smtClean="0"/>
              <a:t>Rubber, Rice, Raw Materials, Cheap Labor, </a:t>
            </a:r>
            <a:r>
              <a:rPr lang="en-US" i="1" dirty="0" err="1" smtClean="0"/>
              <a:t>Corvee</a:t>
            </a:r>
            <a:r>
              <a:rPr lang="en-US" dirty="0" smtClean="0"/>
              <a:t> (Forced) Labor, Consumer Market &amp; a catalyst to go through Vietnam to trade with China</a:t>
            </a: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540072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a:xfrm>
            <a:off x="533400" y="0"/>
            <a:ext cx="8229600" cy="655638"/>
          </a:xfrm>
        </p:spPr>
        <p:txBody>
          <a:bodyPr/>
          <a:lstStyle/>
          <a:p>
            <a:pPr eaLnBrk="1" hangingPunct="1">
              <a:defRPr/>
            </a:pPr>
            <a:r>
              <a:rPr lang="en-US" sz="3200" dirty="0" smtClean="0">
                <a:latin typeface="Verdana" charset="0"/>
                <a:cs typeface="+mj-cs"/>
              </a:rPr>
              <a:t>French </a:t>
            </a:r>
            <a:r>
              <a:rPr lang="en-US" sz="3200" dirty="0" err="1" smtClean="0">
                <a:latin typeface="Verdana" charset="0"/>
                <a:cs typeface="+mj-cs"/>
              </a:rPr>
              <a:t>Colonisation</a:t>
            </a:r>
            <a:endParaRPr lang="en-US" sz="3200" dirty="0" smtClean="0">
              <a:latin typeface="Verdana" charset="0"/>
              <a:cs typeface="+mj-cs"/>
            </a:endParaRPr>
          </a:p>
        </p:txBody>
      </p:sp>
      <p:sp>
        <p:nvSpPr>
          <p:cNvPr id="56325" name="Rectangle 5"/>
          <p:cNvSpPr>
            <a:spLocks noGrp="1" noChangeArrowheads="1"/>
          </p:cNvSpPr>
          <p:nvPr>
            <p:ph type="body" sz="half" idx="1"/>
          </p:nvPr>
        </p:nvSpPr>
        <p:spPr>
          <a:xfrm>
            <a:off x="1066800" y="1371600"/>
            <a:ext cx="7848600" cy="5181600"/>
          </a:xfrm>
        </p:spPr>
        <p:txBody>
          <a:bodyPr/>
          <a:lstStyle/>
          <a:p>
            <a:pPr algn="ctr" eaLnBrk="1" hangingPunct="1">
              <a:lnSpc>
                <a:spcPct val="80000"/>
              </a:lnSpc>
              <a:buFont typeface="Wingdings" charset="0"/>
              <a:buNone/>
              <a:defRPr/>
            </a:pPr>
            <a:r>
              <a:rPr lang="en-US" sz="2400" b="1" u="sng" dirty="0" smtClean="0">
                <a:solidFill>
                  <a:schemeClr val="tx2"/>
                </a:solidFill>
                <a:latin typeface="Verdana" charset="0"/>
                <a:cs typeface="+mn-cs"/>
              </a:rPr>
              <a:t>The Arrival of the French</a:t>
            </a:r>
            <a:endParaRPr lang="en-US" sz="2400" u="sng" dirty="0" smtClean="0">
              <a:solidFill>
                <a:schemeClr val="tx2"/>
              </a:solidFill>
              <a:latin typeface="Verdana" charset="0"/>
              <a:cs typeface="+mn-cs"/>
            </a:endParaRPr>
          </a:p>
          <a:p>
            <a:pPr eaLnBrk="1" hangingPunct="1">
              <a:lnSpc>
                <a:spcPct val="80000"/>
              </a:lnSpc>
              <a:defRPr/>
            </a:pPr>
            <a:r>
              <a:rPr lang="en-US" sz="2400" dirty="0" smtClean="0">
                <a:latin typeface="Verdana" charset="0"/>
                <a:cs typeface="+mn-cs"/>
              </a:rPr>
              <a:t>European powers had colonial </a:t>
            </a:r>
            <a:r>
              <a:rPr lang="en-US" sz="2400" b="1" dirty="0" smtClean="0">
                <a:latin typeface="Verdana" charset="0"/>
                <a:cs typeface="+mn-cs"/>
              </a:rPr>
              <a:t>races for overseas territory…Imperialism</a:t>
            </a:r>
          </a:p>
          <a:p>
            <a:pPr eaLnBrk="1" hangingPunct="1">
              <a:lnSpc>
                <a:spcPct val="80000"/>
              </a:lnSpc>
              <a:defRPr/>
            </a:pPr>
            <a:r>
              <a:rPr lang="en-US" sz="2400" b="1" dirty="0" smtClean="0">
                <a:latin typeface="Verdana" charset="0"/>
                <a:cs typeface="+mn-cs"/>
              </a:rPr>
              <a:t>Ports were opening up </a:t>
            </a:r>
            <a:r>
              <a:rPr lang="en-US" sz="2400" dirty="0" smtClean="0">
                <a:latin typeface="Verdana" charset="0"/>
                <a:cs typeface="+mn-cs"/>
              </a:rPr>
              <a:t>in China and French businessmen were keen on </a:t>
            </a:r>
            <a:r>
              <a:rPr lang="en-US" sz="2400" b="1" dirty="0" smtClean="0">
                <a:solidFill>
                  <a:srgbClr val="221304"/>
                </a:solidFill>
                <a:latin typeface="Verdana" charset="0"/>
                <a:cs typeface="+mn-cs"/>
              </a:rPr>
              <a:t>markets</a:t>
            </a:r>
            <a:r>
              <a:rPr lang="en-US" sz="2400" dirty="0" smtClean="0">
                <a:latin typeface="Verdana" charset="0"/>
                <a:cs typeface="+mn-cs"/>
              </a:rPr>
              <a:t> and ports on Vietnam </a:t>
            </a:r>
          </a:p>
          <a:p>
            <a:pPr lvl="1">
              <a:lnSpc>
                <a:spcPct val="80000"/>
              </a:lnSpc>
              <a:defRPr/>
            </a:pPr>
            <a:r>
              <a:rPr lang="en-US" sz="2000" dirty="0" smtClean="0">
                <a:latin typeface="Verdana" charset="0"/>
                <a:cs typeface="+mn-cs"/>
              </a:rPr>
              <a:t>Wines, textiles, manufactured goods</a:t>
            </a:r>
          </a:p>
          <a:p>
            <a:pPr eaLnBrk="1" hangingPunct="1">
              <a:lnSpc>
                <a:spcPct val="80000"/>
              </a:lnSpc>
              <a:defRPr/>
            </a:pPr>
            <a:r>
              <a:rPr lang="en-US" sz="2400" dirty="0" smtClean="0">
                <a:latin typeface="Verdana" charset="0"/>
                <a:cs typeface="+mn-cs"/>
              </a:rPr>
              <a:t>French supported Nguyen </a:t>
            </a:r>
            <a:r>
              <a:rPr lang="en-US" sz="2400" dirty="0" err="1" smtClean="0">
                <a:latin typeface="Verdana" charset="0"/>
                <a:cs typeface="+mn-cs"/>
              </a:rPr>
              <a:t>Anh</a:t>
            </a:r>
            <a:r>
              <a:rPr lang="en-US" sz="2400" dirty="0" smtClean="0">
                <a:latin typeface="Verdana" charset="0"/>
                <a:cs typeface="+mn-cs"/>
              </a:rPr>
              <a:t> (to overthrow the reigning Emperor) and so would have a base in Vietnam. </a:t>
            </a:r>
          </a:p>
          <a:p>
            <a:pPr eaLnBrk="1" hangingPunct="1">
              <a:lnSpc>
                <a:spcPct val="80000"/>
              </a:lnSpc>
              <a:defRPr/>
            </a:pPr>
            <a:r>
              <a:rPr lang="en-US" sz="2400" dirty="0" smtClean="0">
                <a:latin typeface="Verdana" charset="0"/>
                <a:cs typeface="+mn-cs"/>
              </a:rPr>
              <a:t>Together, </a:t>
            </a:r>
            <a:r>
              <a:rPr lang="en-US" sz="2400" b="1" dirty="0" smtClean="0">
                <a:latin typeface="Verdana" charset="0"/>
                <a:cs typeface="+mn-cs"/>
              </a:rPr>
              <a:t>France and Nguyen </a:t>
            </a:r>
            <a:r>
              <a:rPr lang="en-US" sz="2400" b="1" dirty="0" err="1" smtClean="0">
                <a:latin typeface="Verdana" charset="0"/>
                <a:cs typeface="+mn-cs"/>
              </a:rPr>
              <a:t>Anh</a:t>
            </a:r>
            <a:r>
              <a:rPr lang="en-US" sz="2400" b="1" dirty="0" smtClean="0">
                <a:latin typeface="Verdana" charset="0"/>
                <a:cs typeface="+mn-cs"/>
              </a:rPr>
              <a:t> won the war.  </a:t>
            </a:r>
            <a:r>
              <a:rPr lang="en-US" sz="2400" dirty="0" smtClean="0">
                <a:latin typeface="Verdana" charset="0"/>
                <a:cs typeface="+mn-cs"/>
              </a:rPr>
              <a:t>France took most of </a:t>
            </a:r>
            <a:r>
              <a:rPr lang="en-US" sz="2400" dirty="0" err="1" smtClean="0">
                <a:latin typeface="Verdana" charset="0"/>
                <a:cs typeface="+mn-cs"/>
              </a:rPr>
              <a:t>Cochinchina</a:t>
            </a:r>
            <a:r>
              <a:rPr lang="en-US" sz="2400" dirty="0" smtClean="0">
                <a:latin typeface="Verdana" charset="0"/>
                <a:cs typeface="+mn-cs"/>
              </a:rPr>
              <a:t> (including Saigon).  </a:t>
            </a:r>
          </a:p>
          <a:p>
            <a:pPr eaLnBrk="1" hangingPunct="1">
              <a:lnSpc>
                <a:spcPct val="80000"/>
              </a:lnSpc>
              <a:defRPr/>
            </a:pPr>
            <a:r>
              <a:rPr lang="en-US" sz="2400" dirty="0" smtClean="0">
                <a:latin typeface="Verdana" charset="0"/>
                <a:cs typeface="+mn-cs"/>
              </a:rPr>
              <a:t>Christianity would also now be tolerated in Vietnam. </a:t>
            </a:r>
            <a:endParaRPr lang="en-US" sz="2400" b="1" dirty="0" smtClean="0">
              <a:latin typeface="Verdana" charset="0"/>
              <a:cs typeface="+mn-cs"/>
            </a:endParaRPr>
          </a:p>
          <a:p>
            <a:pPr eaLnBrk="1" hangingPunct="1">
              <a:lnSpc>
                <a:spcPct val="80000"/>
              </a:lnSpc>
              <a:buFont typeface="Wingdings" charset="0"/>
              <a:buNone/>
              <a:defRPr/>
            </a:pPr>
            <a:endParaRPr lang="en-US" sz="1800" b="1" dirty="0" smtClean="0">
              <a:latin typeface="Verdana" charset="0"/>
              <a:cs typeface="+mn-cs"/>
            </a:endParaRPr>
          </a:p>
        </p:txBody>
      </p:sp>
      <p:sp>
        <p:nvSpPr>
          <p:cNvPr id="56324" name="Rectangle 4"/>
          <p:cNvSpPr>
            <a:spLocks noRot="1" noChangeArrowheads="1"/>
          </p:cNvSpPr>
          <p:nvPr/>
        </p:nvSpPr>
        <p:spPr bwMode="auto">
          <a:xfrm>
            <a:off x="533400" y="609600"/>
            <a:ext cx="8229600" cy="411163"/>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lstStyle/>
          <a:p>
            <a:pPr algn="ctr" eaLnBrk="1" hangingPunct="1">
              <a:defRPr/>
            </a:pPr>
            <a:r>
              <a:rPr lang="en-US" sz="2000" b="1" dirty="0">
                <a:solidFill>
                  <a:srgbClr val="221304"/>
                </a:solidFill>
                <a:effectLst>
                  <a:outerShdw blurRad="38100" dist="38100" dir="2700000" algn="tl">
                    <a:srgbClr val="000000"/>
                  </a:outerShdw>
                </a:effectLst>
                <a:cs typeface="+mn-cs"/>
              </a:rPr>
              <a:t>FQ:  </a:t>
            </a:r>
            <a:r>
              <a:rPr lang="en-US" sz="2000" b="1" i="1" dirty="0">
                <a:solidFill>
                  <a:srgbClr val="221304"/>
                </a:solidFill>
                <a:effectLst>
                  <a:outerShdw blurRad="38100" dist="38100" dir="2700000" algn="tl">
                    <a:srgbClr val="000000"/>
                  </a:outerShdw>
                </a:effectLst>
                <a:cs typeface="+mn-cs"/>
              </a:rPr>
              <a:t>How did French colonialism stimulate Indochinese nationalism?</a:t>
            </a:r>
          </a:p>
        </p:txBody>
      </p:sp>
      <p:sp>
        <p:nvSpPr>
          <p:cNvPr id="56328" name="Line 8"/>
          <p:cNvSpPr>
            <a:spLocks noChangeShapeType="1"/>
          </p:cNvSpPr>
          <p:nvPr/>
        </p:nvSpPr>
        <p:spPr bwMode="auto">
          <a:xfrm>
            <a:off x="0" y="1143000"/>
            <a:ext cx="9144000" cy="0"/>
          </a:xfrm>
          <a:prstGeom prst="line">
            <a:avLst/>
          </a:prstGeom>
          <a:noFill/>
          <a:ln w="19050">
            <a:solidFill>
              <a:srgbClr val="FF0000"/>
            </a:solidFill>
            <a:round/>
            <a:headEnd/>
            <a:tailEnd/>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876449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53" name="Rectangle 9"/>
          <p:cNvSpPr>
            <a:spLocks noGrp="1" noChangeArrowheads="1"/>
          </p:cNvSpPr>
          <p:nvPr>
            <p:ph type="body" idx="1"/>
          </p:nvPr>
        </p:nvSpPr>
        <p:spPr>
          <a:xfrm>
            <a:off x="838200" y="1219200"/>
            <a:ext cx="4724400" cy="5257800"/>
          </a:xfrm>
        </p:spPr>
        <p:txBody>
          <a:bodyPr/>
          <a:lstStyle/>
          <a:p>
            <a:pPr eaLnBrk="1" hangingPunct="1">
              <a:lnSpc>
                <a:spcPct val="80000"/>
              </a:lnSpc>
              <a:defRPr/>
            </a:pPr>
            <a:r>
              <a:rPr lang="en-US" sz="2000" dirty="0" smtClean="0">
                <a:latin typeface="Verdana" charset="0"/>
              </a:rPr>
              <a:t>The primary objective of the French in Indochina was </a:t>
            </a:r>
            <a:r>
              <a:rPr lang="en-US" sz="2000" b="1" dirty="0" smtClean="0">
                <a:latin typeface="Verdana" charset="0"/>
              </a:rPr>
              <a:t>economic</a:t>
            </a:r>
            <a:r>
              <a:rPr lang="en-US" sz="2000" dirty="0" smtClean="0">
                <a:latin typeface="Verdana" charset="0"/>
              </a:rPr>
              <a:t> – They wanted to exploit the natural resources of the area and open up markets for French manufactured goods.</a:t>
            </a:r>
          </a:p>
          <a:p>
            <a:pPr lvl="1" eaLnBrk="1" hangingPunct="1">
              <a:lnSpc>
                <a:spcPct val="80000"/>
              </a:lnSpc>
              <a:defRPr/>
            </a:pPr>
            <a:r>
              <a:rPr lang="en-US" sz="2000" i="1" dirty="0" smtClean="0">
                <a:latin typeface="Verdana" charset="0"/>
              </a:rPr>
              <a:t>Rubber plantations </a:t>
            </a:r>
            <a:r>
              <a:rPr lang="en-US" sz="2000" dirty="0" smtClean="0">
                <a:latin typeface="Verdana" charset="0"/>
              </a:rPr>
              <a:t>flourished</a:t>
            </a:r>
          </a:p>
          <a:p>
            <a:pPr lvl="1" eaLnBrk="1" hangingPunct="1">
              <a:lnSpc>
                <a:spcPct val="80000"/>
              </a:lnSpc>
              <a:defRPr/>
            </a:pPr>
            <a:r>
              <a:rPr lang="en-US" sz="2000" i="1" dirty="0" smtClean="0">
                <a:latin typeface="Verdana" charset="0"/>
              </a:rPr>
              <a:t>Industry expanded</a:t>
            </a:r>
          </a:p>
          <a:p>
            <a:pPr lvl="1" eaLnBrk="1" hangingPunct="1">
              <a:lnSpc>
                <a:spcPct val="80000"/>
              </a:lnSpc>
              <a:defRPr/>
            </a:pPr>
            <a:r>
              <a:rPr lang="en-US" sz="2000" b="1" dirty="0" smtClean="0">
                <a:latin typeface="Verdana" charset="0"/>
              </a:rPr>
              <a:t>Coalfields</a:t>
            </a:r>
            <a:r>
              <a:rPr lang="en-US" sz="2000" dirty="0" smtClean="0">
                <a:latin typeface="Verdana" charset="0"/>
              </a:rPr>
              <a:t> developed in Tonkin</a:t>
            </a:r>
          </a:p>
          <a:p>
            <a:pPr lvl="1" eaLnBrk="1" hangingPunct="1">
              <a:lnSpc>
                <a:spcPct val="80000"/>
              </a:lnSpc>
              <a:defRPr/>
            </a:pPr>
            <a:r>
              <a:rPr lang="en-US" sz="2000" b="1" dirty="0" smtClean="0">
                <a:latin typeface="Verdana" charset="0"/>
              </a:rPr>
              <a:t>Tin and zinc mined</a:t>
            </a:r>
          </a:p>
          <a:p>
            <a:pPr lvl="1" eaLnBrk="1" hangingPunct="1">
              <a:lnSpc>
                <a:spcPct val="80000"/>
              </a:lnSpc>
              <a:defRPr/>
            </a:pPr>
            <a:r>
              <a:rPr lang="en-US" sz="2000" b="1" i="1" dirty="0" smtClean="0">
                <a:latin typeface="Verdana" charset="0"/>
              </a:rPr>
              <a:t>Landless peasants became factory/mine workers</a:t>
            </a:r>
          </a:p>
          <a:p>
            <a:pPr lvl="1" eaLnBrk="1" hangingPunct="1">
              <a:lnSpc>
                <a:spcPct val="80000"/>
              </a:lnSpc>
              <a:defRPr/>
            </a:pPr>
            <a:r>
              <a:rPr lang="en-US" sz="2000" b="1" dirty="0" smtClean="0">
                <a:latin typeface="Verdana" charset="0"/>
              </a:rPr>
              <a:t>Increase in rice fields </a:t>
            </a:r>
            <a:r>
              <a:rPr lang="en-US" sz="2000" dirty="0" smtClean="0">
                <a:latin typeface="Verdana" charset="0"/>
              </a:rPr>
              <a:t>(1880 - 518,000ha, 1939 – 2,201500)</a:t>
            </a:r>
          </a:p>
          <a:p>
            <a:pPr lvl="1" eaLnBrk="1" hangingPunct="1">
              <a:lnSpc>
                <a:spcPct val="80000"/>
              </a:lnSpc>
              <a:defRPr/>
            </a:pPr>
            <a:r>
              <a:rPr lang="en-US" sz="2000" b="1" dirty="0" smtClean="0">
                <a:latin typeface="Verdana" charset="0"/>
              </a:rPr>
              <a:t>Railways and roads </a:t>
            </a:r>
            <a:r>
              <a:rPr lang="en-US" sz="2000" i="1" u="sng" dirty="0" smtClean="0">
                <a:latin typeface="Verdana" charset="0"/>
              </a:rPr>
              <a:t>constructed for trade purposes</a:t>
            </a:r>
          </a:p>
        </p:txBody>
      </p:sp>
      <p:sp>
        <p:nvSpPr>
          <p:cNvPr id="57354" name="Rectangle 10"/>
          <p:cNvSpPr>
            <a:spLocks noGrp="1" noRot="1" noChangeArrowheads="1"/>
          </p:cNvSpPr>
          <p:nvPr>
            <p:ph type="title"/>
          </p:nvPr>
        </p:nvSpPr>
        <p:spPr>
          <a:xfrm>
            <a:off x="533400" y="0"/>
            <a:ext cx="8229600" cy="838200"/>
          </a:xfrm>
        </p:spPr>
        <p:txBody>
          <a:bodyPr/>
          <a:lstStyle/>
          <a:p>
            <a:pPr eaLnBrk="1" hangingPunct="1">
              <a:defRPr/>
            </a:pPr>
            <a:r>
              <a:rPr lang="en-US" sz="3200" dirty="0" smtClean="0">
                <a:latin typeface="Verdana" charset="0"/>
                <a:cs typeface="+mj-cs"/>
              </a:rPr>
              <a:t>French Colonization</a:t>
            </a:r>
          </a:p>
        </p:txBody>
      </p:sp>
      <p:sp>
        <p:nvSpPr>
          <p:cNvPr id="57355" name="Rectangle 11"/>
          <p:cNvSpPr>
            <a:spLocks noRot="1" noChangeArrowheads="1"/>
          </p:cNvSpPr>
          <p:nvPr/>
        </p:nvSpPr>
        <p:spPr bwMode="auto">
          <a:xfrm>
            <a:off x="533400" y="609600"/>
            <a:ext cx="8229600" cy="411163"/>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lstStyle/>
          <a:p>
            <a:pPr algn="ctr" eaLnBrk="1" hangingPunct="1">
              <a:defRPr/>
            </a:pPr>
            <a:r>
              <a:rPr lang="en-US" sz="2000" b="1" dirty="0">
                <a:solidFill>
                  <a:srgbClr val="221304"/>
                </a:solidFill>
                <a:effectLst>
                  <a:outerShdw blurRad="38100" dist="38100" dir="2700000" algn="tl">
                    <a:srgbClr val="000000"/>
                  </a:outerShdw>
                </a:effectLst>
                <a:cs typeface="+mn-cs"/>
              </a:rPr>
              <a:t>FQ:  </a:t>
            </a:r>
            <a:r>
              <a:rPr lang="en-US" sz="2000" b="1" i="1" dirty="0">
                <a:solidFill>
                  <a:srgbClr val="221304"/>
                </a:solidFill>
                <a:effectLst>
                  <a:outerShdw blurRad="38100" dist="38100" dir="2700000" algn="tl">
                    <a:srgbClr val="000000"/>
                  </a:outerShdw>
                </a:effectLst>
                <a:cs typeface="+mn-cs"/>
              </a:rPr>
              <a:t>How did French colonialism stimulate Indochinese nationalism?</a:t>
            </a:r>
          </a:p>
        </p:txBody>
      </p:sp>
      <p:sp>
        <p:nvSpPr>
          <p:cNvPr id="57357" name="Line 13"/>
          <p:cNvSpPr>
            <a:spLocks noChangeShapeType="1"/>
          </p:cNvSpPr>
          <p:nvPr/>
        </p:nvSpPr>
        <p:spPr bwMode="auto">
          <a:xfrm>
            <a:off x="0" y="1143000"/>
            <a:ext cx="9144000" cy="0"/>
          </a:xfrm>
          <a:prstGeom prst="line">
            <a:avLst/>
          </a:prstGeom>
          <a:noFill/>
          <a:ln w="19050">
            <a:solidFill>
              <a:srgbClr val="FF0000"/>
            </a:solidFill>
            <a:round/>
            <a:headEnd/>
            <a:tailEnd/>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pic>
        <p:nvPicPr>
          <p:cNvPr id="8198" name="Picture 14" descr="63_rubberplant_visit_3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638800" y="1447800"/>
            <a:ext cx="2895600" cy="4724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482328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Corvee</a:t>
            </a:r>
            <a:r>
              <a:rPr lang="en-US" dirty="0" smtClean="0"/>
              <a:t> System in Vietnam</a:t>
            </a:r>
            <a:endParaRPr lang="en-US" dirty="0"/>
          </a:p>
        </p:txBody>
      </p:sp>
      <p:sp>
        <p:nvSpPr>
          <p:cNvPr id="3" name="Content Placeholder 2"/>
          <p:cNvSpPr>
            <a:spLocks noGrp="1"/>
          </p:cNvSpPr>
          <p:nvPr>
            <p:ph idx="1"/>
          </p:nvPr>
        </p:nvSpPr>
        <p:spPr>
          <a:xfrm>
            <a:off x="1066800" y="1371600"/>
            <a:ext cx="7696200" cy="5029200"/>
          </a:xfrm>
        </p:spPr>
        <p:txBody>
          <a:bodyPr/>
          <a:lstStyle/>
          <a:p>
            <a:r>
              <a:rPr lang="en-US" dirty="0" smtClean="0"/>
              <a:t>French companies would come and create indebtedness for peasants</a:t>
            </a:r>
          </a:p>
          <a:p>
            <a:r>
              <a:rPr lang="en-US" dirty="0" smtClean="0"/>
              <a:t>In order to stay out of debtors prison, the peasants worked for little or no “extra” pay</a:t>
            </a:r>
          </a:p>
          <a:p>
            <a:r>
              <a:rPr lang="en-US" dirty="0" smtClean="0"/>
              <a:t>Has been used throughout history</a:t>
            </a:r>
          </a:p>
          <a:p>
            <a:r>
              <a:rPr lang="en-US" dirty="0" smtClean="0"/>
              <a:t>Was labor the original form of taxation?</a:t>
            </a:r>
          </a:p>
          <a:p>
            <a:r>
              <a:rPr lang="en-US" dirty="0" smtClean="0"/>
              <a:t>Similar to the </a:t>
            </a:r>
            <a:r>
              <a:rPr lang="en-US" b="1" dirty="0" smtClean="0"/>
              <a:t>Feudalism</a:t>
            </a:r>
            <a:r>
              <a:rPr lang="en-US" dirty="0" smtClean="0"/>
              <a:t> (various), </a:t>
            </a:r>
            <a:r>
              <a:rPr lang="en-US" b="1" dirty="0" err="1"/>
              <a:t>E</a:t>
            </a:r>
            <a:r>
              <a:rPr lang="en-US" b="1" dirty="0" err="1" smtClean="0"/>
              <a:t>ncomienda</a:t>
            </a:r>
            <a:r>
              <a:rPr lang="en-US" b="1" dirty="0" smtClean="0"/>
              <a:t> </a:t>
            </a:r>
            <a:r>
              <a:rPr lang="en-US" dirty="0" smtClean="0"/>
              <a:t>(used by the Spanish), and in some ways </a:t>
            </a:r>
            <a:r>
              <a:rPr lang="en-US" b="1" dirty="0" err="1" smtClean="0"/>
              <a:t>Mita</a:t>
            </a:r>
            <a:r>
              <a:rPr lang="en-US" dirty="0" smtClean="0"/>
              <a:t> (Spanish. Incas)</a:t>
            </a:r>
            <a:endParaRPr lang="en-US" dirty="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694421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Corvee</a:t>
            </a:r>
            <a:r>
              <a:rPr lang="en-US" dirty="0" smtClean="0"/>
              <a:t> for Infrastructure</a:t>
            </a:r>
            <a:endParaRPr lang="en-US" dirty="0"/>
          </a:p>
        </p:txBody>
      </p:sp>
      <p:sp>
        <p:nvSpPr>
          <p:cNvPr id="3" name="Content Placeholder 2"/>
          <p:cNvSpPr>
            <a:spLocks noGrp="1"/>
          </p:cNvSpPr>
          <p:nvPr>
            <p:ph idx="1"/>
          </p:nvPr>
        </p:nvSpPr>
        <p:spPr/>
        <p:txBody>
          <a:bodyPr/>
          <a:lstStyle/>
          <a:p>
            <a:r>
              <a:rPr lang="en-US" dirty="0"/>
              <a:t>The </a:t>
            </a:r>
            <a:r>
              <a:rPr lang="en-US" dirty="0" smtClean="0"/>
              <a:t>French </a:t>
            </a:r>
            <a:r>
              <a:rPr lang="en-US" dirty="0"/>
              <a:t>also labored Vietnamese people to work in their plantations, mines, and factories</a:t>
            </a:r>
            <a:r>
              <a:rPr lang="en-US" dirty="0" smtClean="0"/>
              <a:t>.</a:t>
            </a:r>
          </a:p>
          <a:p>
            <a:r>
              <a:rPr lang="en-US" dirty="0" smtClean="0"/>
              <a:t> </a:t>
            </a:r>
            <a:r>
              <a:rPr lang="en-US" dirty="0"/>
              <a:t>They were not paid enough for survival. An example of such catastrophe, was the project called the </a:t>
            </a:r>
            <a:r>
              <a:rPr lang="en-US" i="1" dirty="0"/>
              <a:t>Hanoi-Yunnan </a:t>
            </a:r>
            <a:r>
              <a:rPr lang="en-US" i="1" dirty="0" err="1"/>
              <a:t>Phu</a:t>
            </a:r>
            <a:r>
              <a:rPr lang="en-US" i="1" dirty="0"/>
              <a:t> railway</a:t>
            </a:r>
            <a:r>
              <a:rPr lang="en-US" dirty="0"/>
              <a:t>, where </a:t>
            </a:r>
            <a:r>
              <a:rPr lang="en-US" b="1" dirty="0"/>
              <a:t>25,000 Vietnamese </a:t>
            </a:r>
            <a:r>
              <a:rPr lang="en-US" b="1" dirty="0" smtClean="0"/>
              <a:t>died</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560246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381000"/>
            <a:ext cx="7620000" cy="838200"/>
          </a:xfrm>
        </p:spPr>
        <p:txBody>
          <a:bodyPr/>
          <a:lstStyle/>
          <a:p>
            <a:r>
              <a:rPr lang="en-US" dirty="0" smtClean="0"/>
              <a:t>French Conquest</a:t>
            </a:r>
            <a:endParaRPr lang="en-US" dirty="0"/>
          </a:p>
        </p:txBody>
      </p:sp>
      <p:sp>
        <p:nvSpPr>
          <p:cNvPr id="6" name="Content Placeholder 5"/>
          <p:cNvSpPr>
            <a:spLocks noGrp="1"/>
          </p:cNvSpPr>
          <p:nvPr>
            <p:ph idx="1"/>
          </p:nvPr>
        </p:nvSpPr>
        <p:spPr>
          <a:xfrm>
            <a:off x="1066800" y="1600200"/>
            <a:ext cx="7620000" cy="4267200"/>
          </a:xfrm>
        </p:spPr>
        <p:txBody>
          <a:bodyPr/>
          <a:lstStyle/>
          <a:p>
            <a:pPr eaLnBrk="1" hangingPunct="1">
              <a:lnSpc>
                <a:spcPct val="80000"/>
              </a:lnSpc>
              <a:defRPr/>
            </a:pPr>
            <a:r>
              <a:rPr lang="en-US" sz="2800" dirty="0" smtClean="0">
                <a:latin typeface="Verdana" charset="0"/>
              </a:rPr>
              <a:t>It </a:t>
            </a:r>
            <a:r>
              <a:rPr lang="en-US" sz="2800" dirty="0">
                <a:latin typeface="Verdana" charset="0"/>
              </a:rPr>
              <a:t>took France </a:t>
            </a:r>
            <a:r>
              <a:rPr lang="en-US" sz="2800" b="1" dirty="0">
                <a:latin typeface="Verdana" charset="0"/>
              </a:rPr>
              <a:t>25 years to complete </a:t>
            </a:r>
            <a:r>
              <a:rPr lang="en-US" sz="2800" dirty="0">
                <a:latin typeface="Verdana" charset="0"/>
              </a:rPr>
              <a:t>the conquest of Indochina.  By 1890 it had set up protectorates over Vietnam, Cambodia and Laos.</a:t>
            </a:r>
          </a:p>
          <a:p>
            <a:pPr eaLnBrk="1" hangingPunct="1">
              <a:lnSpc>
                <a:spcPct val="80000"/>
              </a:lnSpc>
              <a:defRPr/>
            </a:pPr>
            <a:r>
              <a:rPr lang="en-US" sz="2800" dirty="0">
                <a:latin typeface="Verdana" charset="0"/>
              </a:rPr>
              <a:t>France </a:t>
            </a:r>
            <a:r>
              <a:rPr lang="en-US" sz="2800" b="1" dirty="0">
                <a:solidFill>
                  <a:srgbClr val="221304"/>
                </a:solidFill>
                <a:latin typeface="Verdana" charset="0"/>
              </a:rPr>
              <a:t>wiped out Vietnam as a single unified country and brought </a:t>
            </a:r>
            <a:r>
              <a:rPr lang="en-US" sz="2800" b="1" dirty="0" err="1">
                <a:solidFill>
                  <a:srgbClr val="221304"/>
                </a:solidFill>
                <a:latin typeface="Verdana" charset="0"/>
              </a:rPr>
              <a:t>Cochinchina</a:t>
            </a:r>
            <a:r>
              <a:rPr lang="en-US" sz="2800" b="1" dirty="0">
                <a:solidFill>
                  <a:srgbClr val="221304"/>
                </a:solidFill>
                <a:latin typeface="Verdana" charset="0"/>
              </a:rPr>
              <a:t>, Cambodia, Annam and Tonkin under the Indochina Union </a:t>
            </a:r>
            <a:r>
              <a:rPr lang="en-US" sz="2800" dirty="0">
                <a:latin typeface="Verdana" charset="0"/>
              </a:rPr>
              <a:t>(administered by French headquarters in Hanoi).  </a:t>
            </a:r>
            <a:r>
              <a:rPr lang="en-US" sz="2800" dirty="0" err="1">
                <a:latin typeface="Verdana" charset="0"/>
              </a:rPr>
              <a:t>Cochinchina</a:t>
            </a:r>
            <a:r>
              <a:rPr lang="en-US" sz="2800" dirty="0">
                <a:latin typeface="Verdana" charset="0"/>
              </a:rPr>
              <a:t> had special status as French territory – Vietnamese there were considered French citizens.</a:t>
            </a: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250605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French Colonization  </a:t>
            </a:r>
            <a:endParaRPr lang="en-US" dirty="0"/>
          </a:p>
        </p:txBody>
      </p:sp>
      <p:sp>
        <p:nvSpPr>
          <p:cNvPr id="3" name="Content Placeholder 2"/>
          <p:cNvSpPr>
            <a:spLocks noGrp="1"/>
          </p:cNvSpPr>
          <p:nvPr>
            <p:ph idx="1"/>
          </p:nvPr>
        </p:nvSpPr>
        <p:spPr/>
        <p:txBody>
          <a:bodyPr/>
          <a:lstStyle/>
          <a:p>
            <a:pPr>
              <a:lnSpc>
                <a:spcPct val="80000"/>
              </a:lnSpc>
              <a:buClr>
                <a:schemeClr val="hlink"/>
              </a:buClr>
              <a:buSzPct val="70000"/>
              <a:buFont typeface="Wingdings" charset="0"/>
              <a:buChar char="n"/>
              <a:defRPr/>
            </a:pPr>
            <a:r>
              <a:rPr lang="en-US" sz="2800" dirty="0">
                <a:effectLst>
                  <a:outerShdw blurRad="38100" dist="38100" dir="2700000" algn="tl">
                    <a:srgbClr val="000000"/>
                  </a:outerShdw>
                </a:effectLst>
              </a:rPr>
              <a:t>Despite this, people of Indochina remained poor.  Peasants were 85-90% of the population.</a:t>
            </a:r>
          </a:p>
          <a:p>
            <a:pPr>
              <a:lnSpc>
                <a:spcPct val="80000"/>
              </a:lnSpc>
              <a:buClr>
                <a:schemeClr val="hlink"/>
              </a:buClr>
              <a:buSzPct val="70000"/>
              <a:buFont typeface="Wingdings" charset="0"/>
              <a:buChar char="n"/>
              <a:defRPr/>
            </a:pPr>
            <a:r>
              <a:rPr lang="en-US" sz="2800" dirty="0">
                <a:effectLst>
                  <a:outerShdw blurRad="38100" dist="38100" dir="2700000" algn="tl">
                    <a:srgbClr val="000000"/>
                  </a:outerShdw>
                </a:effectLst>
              </a:rPr>
              <a:t>In </a:t>
            </a:r>
            <a:r>
              <a:rPr lang="en-US" sz="2800" b="1" dirty="0">
                <a:effectLst>
                  <a:outerShdw blurRad="38100" dist="38100" dir="2700000" algn="tl">
                    <a:srgbClr val="000000"/>
                  </a:outerShdw>
                </a:effectLst>
              </a:rPr>
              <a:t>mines and rubber plantations </a:t>
            </a:r>
            <a:r>
              <a:rPr lang="en-US" sz="2800" dirty="0">
                <a:effectLst>
                  <a:outerShdw blurRad="38100" dist="38100" dir="2700000" algn="tl">
                    <a:srgbClr val="000000"/>
                  </a:outerShdw>
                </a:effectLst>
              </a:rPr>
              <a:t>thousands of natives died of </a:t>
            </a:r>
            <a:r>
              <a:rPr lang="en-US" sz="2800" b="1" dirty="0">
                <a:effectLst>
                  <a:outerShdw blurRad="38100" dist="38100" dir="2700000" algn="tl">
                    <a:srgbClr val="000000"/>
                  </a:outerShdw>
                </a:effectLst>
              </a:rPr>
              <a:t>malaria, malnutrition and dysentery.</a:t>
            </a:r>
          </a:p>
          <a:p>
            <a:pPr>
              <a:lnSpc>
                <a:spcPct val="80000"/>
              </a:lnSpc>
              <a:buClr>
                <a:schemeClr val="hlink"/>
              </a:buClr>
              <a:buSzPct val="70000"/>
              <a:buFont typeface="Wingdings" charset="0"/>
              <a:buChar char="n"/>
              <a:defRPr/>
            </a:pPr>
            <a:r>
              <a:rPr lang="en-US" sz="2800" dirty="0">
                <a:effectLst>
                  <a:outerShdw blurRad="38100" dist="38100" dir="2700000" algn="tl">
                    <a:srgbClr val="000000"/>
                  </a:outerShdw>
                </a:effectLst>
              </a:rPr>
              <a:t>Peasants began to </a:t>
            </a:r>
            <a:r>
              <a:rPr lang="en-US" sz="2800" b="1" dirty="0">
                <a:effectLst>
                  <a:outerShdw blurRad="38100" dist="38100" dir="2700000" algn="tl">
                    <a:srgbClr val="000000"/>
                  </a:outerShdw>
                </a:effectLst>
              </a:rPr>
              <a:t>resent the increasing wealth of their landlords</a:t>
            </a:r>
            <a:r>
              <a:rPr lang="en-US" sz="2800" dirty="0">
                <a:effectLst>
                  <a:outerShdw blurRad="38100" dist="38100" dir="2700000" algn="tl">
                    <a:srgbClr val="000000"/>
                  </a:outerShdw>
                </a:effectLst>
              </a:rPr>
              <a:t> as they suffered increases in rents and taxes.</a:t>
            </a:r>
          </a:p>
          <a:p>
            <a:pPr>
              <a:lnSpc>
                <a:spcPct val="80000"/>
              </a:lnSpc>
              <a:buClr>
                <a:schemeClr val="hlink"/>
              </a:buClr>
              <a:buSzPct val="70000"/>
              <a:buFont typeface="Wingdings" charset="0"/>
              <a:buChar char="n"/>
              <a:defRPr/>
            </a:pPr>
            <a:r>
              <a:rPr lang="en-US" sz="2800" dirty="0">
                <a:effectLst>
                  <a:outerShdw blurRad="38100" dist="38100" dir="2700000" algn="tl">
                    <a:srgbClr val="000000"/>
                  </a:outerShdw>
                </a:effectLst>
              </a:rPr>
              <a:t>Chinese population of Vietnam increased (shopkeepers and merchants).  By 1931, 217,000 had a monopoly over rice mills and rubber plantations</a:t>
            </a:r>
            <a:endParaRPr lang="en-US" sz="28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839559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Rubber Plantations</a:t>
            </a:r>
            <a:endParaRPr lang="en-US" dirty="0"/>
          </a:p>
        </p:txBody>
      </p:sp>
      <p:pic>
        <p:nvPicPr>
          <p:cNvPr id="4" name="Content Placeholder 3" descr="Rubber Trees.jpg"/>
          <p:cNvPicPr>
            <a:picLocks noGrp="1" noChangeAspect="1"/>
          </p:cNvPicPr>
          <p:nvPr>
            <p:ph idx="1"/>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9537" b="9537"/>
          <a:stretch>
            <a:fillRect/>
          </a:stretch>
        </p:blipFill>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393046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5" name="Rectangle 7"/>
          <p:cNvSpPr>
            <a:spLocks noGrp="1" noRot="1" noChangeArrowheads="1"/>
          </p:cNvSpPr>
          <p:nvPr>
            <p:ph type="title"/>
          </p:nvPr>
        </p:nvSpPr>
        <p:spPr/>
        <p:txBody>
          <a:bodyPr/>
          <a:lstStyle/>
          <a:p>
            <a:pPr eaLnBrk="1" hangingPunct="1">
              <a:defRPr/>
            </a:pPr>
            <a:r>
              <a:rPr lang="en-US" sz="3600" b="1" dirty="0" smtClean="0">
                <a:latin typeface="Verdana" charset="0"/>
                <a:cs typeface="+mj-cs"/>
              </a:rPr>
              <a:t>French Colonization</a:t>
            </a:r>
          </a:p>
        </p:txBody>
      </p:sp>
      <p:sp>
        <p:nvSpPr>
          <p:cNvPr id="58373" name="Rectangle 5"/>
          <p:cNvSpPr>
            <a:spLocks noGrp="1" noChangeArrowheads="1"/>
          </p:cNvSpPr>
          <p:nvPr>
            <p:ph idx="1"/>
          </p:nvPr>
        </p:nvSpPr>
        <p:spPr/>
        <p:txBody>
          <a:bodyPr/>
          <a:lstStyle/>
          <a:p>
            <a:pPr algn="ctr" eaLnBrk="1" hangingPunct="1">
              <a:lnSpc>
                <a:spcPct val="80000"/>
              </a:lnSpc>
              <a:buFont typeface="Wingdings" charset="0"/>
              <a:buNone/>
              <a:defRPr/>
            </a:pPr>
            <a:r>
              <a:rPr lang="en-US" sz="3200" b="1" dirty="0" smtClean="0">
                <a:solidFill>
                  <a:srgbClr val="221304"/>
                </a:solidFill>
                <a:latin typeface="Verdana" charset="0"/>
                <a:cs typeface="+mn-cs"/>
              </a:rPr>
              <a:t>The </a:t>
            </a:r>
            <a:r>
              <a:rPr lang="ja-JP" altLang="en-US" sz="3200" b="1" dirty="0" smtClean="0">
                <a:solidFill>
                  <a:srgbClr val="221304"/>
                </a:solidFill>
                <a:latin typeface="Arial"/>
                <a:cs typeface="+mn-cs"/>
              </a:rPr>
              <a:t>‘</a:t>
            </a:r>
            <a:r>
              <a:rPr lang="en-US" sz="3200" b="1" dirty="0" smtClean="0">
                <a:solidFill>
                  <a:srgbClr val="221304"/>
                </a:solidFill>
                <a:latin typeface="Verdana" charset="0"/>
                <a:cs typeface="+mn-cs"/>
              </a:rPr>
              <a:t>Civilizing’ Mission</a:t>
            </a:r>
          </a:p>
          <a:p>
            <a:pPr algn="ctr" eaLnBrk="1" hangingPunct="1">
              <a:lnSpc>
                <a:spcPct val="80000"/>
              </a:lnSpc>
              <a:buFont typeface="Wingdings" charset="0"/>
              <a:buNone/>
              <a:defRPr/>
            </a:pPr>
            <a:r>
              <a:rPr lang="ja-JP" altLang="en-US" sz="1500" b="1" dirty="0" smtClean="0">
                <a:solidFill>
                  <a:srgbClr val="00FF00"/>
                </a:solidFill>
                <a:latin typeface="Arial"/>
                <a:cs typeface="+mn-cs"/>
              </a:rPr>
              <a:t>’</a:t>
            </a:r>
            <a:endParaRPr lang="en-US" sz="1500" dirty="0" smtClean="0">
              <a:solidFill>
                <a:srgbClr val="00FF00"/>
              </a:solidFill>
              <a:latin typeface="Verdana" charset="0"/>
              <a:cs typeface="+mn-cs"/>
            </a:endParaRPr>
          </a:p>
          <a:p>
            <a:pPr eaLnBrk="1" hangingPunct="1">
              <a:lnSpc>
                <a:spcPct val="80000"/>
              </a:lnSpc>
              <a:defRPr/>
            </a:pPr>
            <a:r>
              <a:rPr lang="en-US" sz="2400" dirty="0" smtClean="0">
                <a:latin typeface="Verdana" charset="0"/>
                <a:cs typeface="+mn-cs"/>
              </a:rPr>
              <a:t>French claimed  a moral reason for colonizing Vietnam (sharing their advanced knowledge with a primitive people).</a:t>
            </a:r>
          </a:p>
          <a:p>
            <a:pPr eaLnBrk="1" hangingPunct="1">
              <a:lnSpc>
                <a:spcPct val="80000"/>
              </a:lnSpc>
              <a:defRPr/>
            </a:pPr>
            <a:r>
              <a:rPr lang="en-US" sz="2400" dirty="0" smtClean="0">
                <a:latin typeface="Verdana" charset="0"/>
                <a:cs typeface="+mn-cs"/>
              </a:rPr>
              <a:t>Education was slow to develop, and outside the main centers it was non-existent.</a:t>
            </a:r>
          </a:p>
          <a:p>
            <a:pPr eaLnBrk="1" hangingPunct="1">
              <a:lnSpc>
                <a:spcPct val="80000"/>
              </a:lnSpc>
              <a:defRPr/>
            </a:pPr>
            <a:r>
              <a:rPr lang="en-US" sz="2400" dirty="0" smtClean="0">
                <a:latin typeface="Verdana" charset="0"/>
                <a:cs typeface="+mn-cs"/>
              </a:rPr>
              <a:t>French arrogance – treated the Indochinese as ignorant savages with no pride.  The Vietnamese felt shame and humiliation.</a:t>
            </a:r>
          </a:p>
        </p:txBody>
      </p:sp>
      <p:sp>
        <p:nvSpPr>
          <p:cNvPr id="58376" name="Rectangle 8"/>
          <p:cNvSpPr>
            <a:spLocks noRot="1" noChangeArrowheads="1"/>
          </p:cNvSpPr>
          <p:nvPr/>
        </p:nvSpPr>
        <p:spPr bwMode="auto">
          <a:xfrm>
            <a:off x="457200" y="304800"/>
            <a:ext cx="8229600" cy="6096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lstStyle/>
          <a:p>
            <a:pPr algn="ctr" eaLnBrk="1" hangingPunct="1">
              <a:defRPr/>
            </a:pPr>
            <a:endParaRPr lang="en-US" sz="1600" b="1" i="1" dirty="0">
              <a:solidFill>
                <a:srgbClr val="FFFF00"/>
              </a:solidFill>
              <a:effectLst>
                <a:outerShdw blurRad="38100" dist="38100" dir="2700000" algn="tl">
                  <a:srgbClr val="000000"/>
                </a:outerShdw>
              </a:effectLst>
              <a:cs typeface="+mn-cs"/>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56335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en-US" sz="3600"/>
              <a:t>2.  Which of the following countries IS NOT located in Southeast Asia?</a:t>
            </a:r>
          </a:p>
        </p:txBody>
      </p:sp>
      <p:sp>
        <p:nvSpPr>
          <p:cNvPr id="1027" name="Rectangle 3"/>
          <p:cNvSpPr>
            <a:spLocks noGrp="1" noChangeArrowheads="1"/>
          </p:cNvSpPr>
          <p:nvPr>
            <p:ph type="body" idx="1"/>
          </p:nvPr>
        </p:nvSpPr>
        <p:spPr>
          <a:xfrm>
            <a:off x="1219200" y="2362200"/>
            <a:ext cx="7620000" cy="4114800"/>
          </a:xfrm>
        </p:spPr>
        <p:txBody>
          <a:bodyPr/>
          <a:lstStyle/>
          <a:p>
            <a:pPr marL="609600" indent="-609600">
              <a:buFontTx/>
              <a:buAutoNum type="alphaUcPeriod"/>
            </a:pPr>
            <a:r>
              <a:rPr lang="en-US"/>
              <a:t>Cambodia</a:t>
            </a:r>
          </a:p>
          <a:p>
            <a:pPr marL="609600" indent="-609600">
              <a:buFontTx/>
              <a:buAutoNum type="alphaUcPeriod"/>
            </a:pPr>
            <a:r>
              <a:rPr lang="en-US"/>
              <a:t>China</a:t>
            </a:r>
          </a:p>
          <a:p>
            <a:pPr marL="609600" indent="-609600">
              <a:buFontTx/>
              <a:buAutoNum type="alphaUcPeriod"/>
            </a:pPr>
            <a:r>
              <a:rPr lang="en-US"/>
              <a:t>Laos</a:t>
            </a:r>
          </a:p>
          <a:p>
            <a:pPr marL="609600" indent="-609600">
              <a:buFontTx/>
              <a:buAutoNum type="alphaUcPeriod"/>
            </a:pPr>
            <a:r>
              <a:rPr lang="en-US"/>
              <a:t>Vietnam</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Modern Vietnamese Nationalism</a:t>
            </a:r>
            <a:endParaRPr lang="en-US" dirty="0"/>
          </a:p>
        </p:txBody>
      </p:sp>
      <p:sp>
        <p:nvSpPr>
          <p:cNvPr id="5" name="Subtitle 4"/>
          <p:cNvSpPr>
            <a:spLocks noGrp="1"/>
          </p:cNvSpPr>
          <p:nvPr>
            <p:ph type="subTitle" idx="1"/>
          </p:nvPr>
        </p:nvSpPr>
        <p:spPr/>
        <p:txBody>
          <a:bodyPr/>
          <a:lstStyle/>
          <a:p>
            <a:r>
              <a:rPr lang="en-US" dirty="0" smtClean="0"/>
              <a:t>Vietnamese Resistance </a:t>
            </a:r>
          </a:p>
          <a:p>
            <a:r>
              <a:rPr lang="en-US" dirty="0" smtClean="0"/>
              <a:t>Versus </a:t>
            </a:r>
          </a:p>
          <a:p>
            <a:r>
              <a:rPr lang="en-US" dirty="0" smtClean="0"/>
              <a:t>The French</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85800" y="457200"/>
            <a:ext cx="7772400" cy="762000"/>
          </a:xfrm>
        </p:spPr>
        <p:txBody>
          <a:bodyPr/>
          <a:lstStyle/>
          <a:p>
            <a:r>
              <a:rPr lang="en-US" dirty="0"/>
              <a:t>The Rise of</a:t>
            </a:r>
            <a:r>
              <a:rPr lang="en-US" dirty="0" smtClean="0"/>
              <a:t> Modern Nationalism</a:t>
            </a:r>
            <a:endParaRPr lang="en-US" dirty="0"/>
          </a:p>
        </p:txBody>
      </p:sp>
      <p:sp>
        <p:nvSpPr>
          <p:cNvPr id="81923" name="Rectangle 3"/>
          <p:cNvSpPr>
            <a:spLocks noGrp="1" noChangeArrowheads="1"/>
          </p:cNvSpPr>
          <p:nvPr>
            <p:ph type="body" sz="half" idx="1"/>
          </p:nvPr>
        </p:nvSpPr>
        <p:spPr>
          <a:xfrm>
            <a:off x="533400" y="1295400"/>
            <a:ext cx="4648200" cy="4876800"/>
          </a:xfrm>
        </p:spPr>
        <p:txBody>
          <a:bodyPr/>
          <a:lstStyle/>
          <a:p>
            <a:pPr>
              <a:lnSpc>
                <a:spcPct val="90000"/>
              </a:lnSpc>
            </a:pPr>
            <a:r>
              <a:rPr lang="en-US" sz="2400" b="1" dirty="0" smtClean="0"/>
              <a:t>Phan </a:t>
            </a:r>
            <a:r>
              <a:rPr lang="en-US" sz="2400" b="1" dirty="0" err="1"/>
              <a:t>Boi</a:t>
            </a:r>
            <a:r>
              <a:rPr lang="en-US" sz="2400" b="1" dirty="0"/>
              <a:t> </a:t>
            </a:r>
            <a:r>
              <a:rPr lang="en-US" sz="2400" b="1" dirty="0" err="1" smtClean="0"/>
              <a:t>Chau</a:t>
            </a:r>
            <a:endParaRPr lang="en-US" sz="2400" dirty="0" smtClean="0"/>
          </a:p>
          <a:p>
            <a:pPr lvl="1">
              <a:lnSpc>
                <a:spcPct val="90000"/>
              </a:lnSpc>
            </a:pPr>
            <a:r>
              <a:rPr lang="en-US" sz="2400" dirty="0"/>
              <a:t>1902 – Published </a:t>
            </a:r>
            <a:r>
              <a:rPr lang="en-US" sz="2400" i="1" dirty="0"/>
              <a:t>Ryukyu’s Bitter Tears.</a:t>
            </a:r>
          </a:p>
          <a:p>
            <a:pPr lvl="1">
              <a:lnSpc>
                <a:spcPct val="90000"/>
              </a:lnSpc>
            </a:pPr>
            <a:r>
              <a:rPr lang="en-US" sz="2400" dirty="0"/>
              <a:t>1904 – Founded Duy Tan Hoi (Reformation Society).</a:t>
            </a:r>
          </a:p>
          <a:p>
            <a:pPr lvl="1">
              <a:lnSpc>
                <a:spcPct val="90000"/>
              </a:lnSpc>
            </a:pPr>
            <a:r>
              <a:rPr lang="en-US" sz="2400" dirty="0"/>
              <a:t>1905 – Published </a:t>
            </a:r>
            <a:r>
              <a:rPr lang="en-US" sz="2400" i="1" dirty="0"/>
              <a:t>History of the Loss of Vietnam.</a:t>
            </a:r>
          </a:p>
          <a:p>
            <a:pPr lvl="1">
              <a:lnSpc>
                <a:spcPct val="90000"/>
              </a:lnSpc>
            </a:pPr>
            <a:r>
              <a:rPr lang="en-US" sz="2400" dirty="0"/>
              <a:t>1906-07 – founded the Viet Nam Cong Hien Hoi (Vietnam Public Offering Society) in Japan.</a:t>
            </a:r>
          </a:p>
          <a:p>
            <a:pPr lvl="1">
              <a:lnSpc>
                <a:spcPct val="90000"/>
              </a:lnSpc>
            </a:pPr>
            <a:r>
              <a:rPr lang="en-US" sz="2400" dirty="0"/>
              <a:t>1912 -  Founded the Viet Nam Quang Phuc Hoi (Vietnam Restoration Society).</a:t>
            </a:r>
          </a:p>
          <a:p>
            <a:pPr lvl="1">
              <a:lnSpc>
                <a:spcPct val="90000"/>
              </a:lnSpc>
            </a:pPr>
            <a:endParaRPr lang="en-US" sz="2000" dirty="0"/>
          </a:p>
          <a:p>
            <a:pPr>
              <a:lnSpc>
                <a:spcPct val="90000"/>
              </a:lnSpc>
              <a:buFontTx/>
              <a:buNone/>
            </a:pPr>
            <a:r>
              <a:rPr lang="en-US" sz="2400" dirty="0"/>
              <a:t>		</a:t>
            </a:r>
          </a:p>
          <a:p>
            <a:pPr lvl="1">
              <a:lnSpc>
                <a:spcPct val="90000"/>
              </a:lnSpc>
              <a:buFontTx/>
              <a:buNone/>
            </a:pPr>
            <a:r>
              <a:rPr lang="en-US" sz="2000" dirty="0"/>
              <a:t>		</a:t>
            </a:r>
          </a:p>
          <a:p>
            <a:pPr lvl="1">
              <a:lnSpc>
                <a:spcPct val="90000"/>
              </a:lnSpc>
            </a:pPr>
            <a:endParaRPr lang="en-US" sz="2000" dirty="0"/>
          </a:p>
        </p:txBody>
      </p:sp>
      <p:pic>
        <p:nvPicPr>
          <p:cNvPr id="81926" name="Picture 6" descr="C:\My Documents\My Pictures\Vietnam PhanBoiChau.jpg"/>
          <p:cNvPicPr>
            <a:picLocks noGrp="1" noChangeAspect="1" noChangeArrowheads="1"/>
          </p:cNvPicPr>
          <p:nvPr>
            <p:ph type="clipArt" sz="half" idx="2"/>
          </p:nvPr>
        </p:nvPicPr>
        <p:blipFill>
          <a:blip r:embed="rId3"/>
          <a:srcRect/>
          <a:stretch>
            <a:fillRect/>
          </a:stretch>
        </p:blipFill>
        <p:spPr>
          <a:xfrm>
            <a:off x="5410200" y="1828800"/>
            <a:ext cx="3038475" cy="3657600"/>
          </a:xfrm>
          <a:noFill/>
          <a:ln/>
        </p:spPr>
      </p:pic>
      <p:sp>
        <p:nvSpPr>
          <p:cNvPr id="81927" name="Text Box 7"/>
          <p:cNvSpPr txBox="1">
            <a:spLocks noChangeArrowheads="1"/>
          </p:cNvSpPr>
          <p:nvPr/>
        </p:nvSpPr>
        <p:spPr bwMode="auto">
          <a:xfrm>
            <a:off x="5486400" y="5486400"/>
            <a:ext cx="2911475" cy="830997"/>
          </a:xfrm>
          <a:prstGeom prst="rect">
            <a:avLst/>
          </a:prstGeom>
          <a:noFill/>
          <a:ln w="9525">
            <a:noFill/>
            <a:miter lim="800000"/>
            <a:headEnd/>
            <a:tailEnd/>
          </a:ln>
          <a:effectLst/>
        </p:spPr>
        <p:txBody>
          <a:bodyPr>
            <a:prstTxWarp prst="textNoShape">
              <a:avLst/>
            </a:prstTxWarp>
            <a:spAutoFit/>
          </a:bodyPr>
          <a:lstStyle/>
          <a:p>
            <a:pPr algn="ctr"/>
            <a:r>
              <a:rPr lang="en-US" dirty="0"/>
              <a:t>Phan Boi Chau was arrested in 1925.</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Revolt</a:t>
            </a:r>
            <a:endParaRPr lang="en-US" b="1" dirty="0"/>
          </a:p>
        </p:txBody>
      </p:sp>
      <p:sp>
        <p:nvSpPr>
          <p:cNvPr id="6" name="Content Placeholder 5"/>
          <p:cNvSpPr>
            <a:spLocks noGrp="1"/>
          </p:cNvSpPr>
          <p:nvPr>
            <p:ph idx="1"/>
          </p:nvPr>
        </p:nvSpPr>
        <p:spPr/>
        <p:txBody>
          <a:bodyPr/>
          <a:lstStyle/>
          <a:p>
            <a:pPr eaLnBrk="1" hangingPunct="1">
              <a:lnSpc>
                <a:spcPct val="80000"/>
              </a:lnSpc>
              <a:defRPr/>
            </a:pPr>
            <a:r>
              <a:rPr lang="en-US" sz="2400" b="1" dirty="0" smtClean="0">
                <a:latin typeface="Verdana" charset="0"/>
              </a:rPr>
              <a:t>Anti</a:t>
            </a:r>
            <a:r>
              <a:rPr lang="en-US" sz="2400" b="1" dirty="0">
                <a:latin typeface="Verdana" charset="0"/>
              </a:rPr>
              <a:t>-French rebellions </a:t>
            </a:r>
            <a:r>
              <a:rPr lang="en-US" sz="2400" dirty="0">
                <a:latin typeface="Verdana" charset="0"/>
              </a:rPr>
              <a:t>were common, but dealt with harshly.</a:t>
            </a:r>
          </a:p>
          <a:p>
            <a:pPr eaLnBrk="1" hangingPunct="1">
              <a:lnSpc>
                <a:spcPct val="80000"/>
              </a:lnSpc>
              <a:defRPr/>
            </a:pPr>
            <a:r>
              <a:rPr lang="en-US" sz="2400" dirty="0">
                <a:latin typeface="Verdana" charset="0"/>
              </a:rPr>
              <a:t>Conflicts developed between the </a:t>
            </a:r>
            <a:r>
              <a:rPr lang="en-US" sz="2400" b="1" dirty="0">
                <a:latin typeface="Verdana" charset="0"/>
              </a:rPr>
              <a:t>rebel groups:</a:t>
            </a:r>
          </a:p>
          <a:p>
            <a:pPr lvl="1" eaLnBrk="1" hangingPunct="1">
              <a:lnSpc>
                <a:spcPct val="80000"/>
              </a:lnSpc>
              <a:defRPr/>
            </a:pPr>
            <a:r>
              <a:rPr lang="en-US" sz="2400" b="1" i="1" dirty="0">
                <a:latin typeface="Verdana" charset="0"/>
              </a:rPr>
              <a:t>Traditionalists</a:t>
            </a:r>
            <a:r>
              <a:rPr lang="en-US" sz="2400" dirty="0">
                <a:latin typeface="Verdana" charset="0"/>
              </a:rPr>
              <a:t> – opposed the French because of their attempts to restructure the traditional Confucian systems.</a:t>
            </a:r>
          </a:p>
          <a:p>
            <a:pPr lvl="1" eaLnBrk="1" hangingPunct="1">
              <a:lnSpc>
                <a:spcPct val="80000"/>
              </a:lnSpc>
              <a:defRPr/>
            </a:pPr>
            <a:r>
              <a:rPr lang="en-US" sz="2400" b="1" i="1" dirty="0">
                <a:latin typeface="Verdana" charset="0"/>
              </a:rPr>
              <a:t>Nationalists</a:t>
            </a:r>
            <a:r>
              <a:rPr lang="en-US" sz="2400" dirty="0">
                <a:latin typeface="Verdana" charset="0"/>
              </a:rPr>
              <a:t> – Worked for an independent Vietnam but argued over whether change should be by constitutional or revolutionary means.</a:t>
            </a:r>
          </a:p>
          <a:p>
            <a:pPr eaLnBrk="1" hangingPunct="1">
              <a:lnSpc>
                <a:spcPct val="80000"/>
              </a:lnSpc>
              <a:defRPr/>
            </a:pPr>
            <a:r>
              <a:rPr lang="en-US" sz="2400" dirty="0">
                <a:latin typeface="Verdana" charset="0"/>
              </a:rPr>
              <a:t>By 1920 a new urban class of well educated young Vietnamese with ideals from the west were becoming a serious threat to French rule.</a:t>
            </a:r>
          </a:p>
          <a:p>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502165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4"/>
          <p:cNvSpPr/>
          <p:nvPr/>
        </p:nvSpPr>
        <p:spPr>
          <a:xfrm>
            <a:off x="1066800" y="228600"/>
            <a:ext cx="7772400" cy="5718487"/>
          </a:xfrm>
          <a:prstGeom prst="rect">
            <a:avLst/>
          </a:prstGeom>
        </p:spPr>
        <p:txBody>
          <a:bodyPr wrap="square">
            <a:spAutoFit/>
          </a:bodyPr>
          <a:lstStyle/>
          <a:p>
            <a:pPr algn="ctr" eaLnBrk="1" hangingPunct="1">
              <a:lnSpc>
                <a:spcPct val="80000"/>
              </a:lnSpc>
              <a:buFont typeface="Wingdings" charset="0"/>
              <a:buNone/>
              <a:defRPr/>
            </a:pPr>
            <a:r>
              <a:rPr lang="en-US" sz="3600" b="1" dirty="0">
                <a:solidFill>
                  <a:srgbClr val="221304"/>
                </a:solidFill>
                <a:latin typeface="Verdana" charset="0"/>
              </a:rPr>
              <a:t>Communist </a:t>
            </a:r>
            <a:r>
              <a:rPr lang="en-US" sz="3600" b="1" dirty="0" smtClean="0">
                <a:solidFill>
                  <a:srgbClr val="221304"/>
                </a:solidFill>
                <a:latin typeface="Verdana" charset="0"/>
              </a:rPr>
              <a:t>Rebellion</a:t>
            </a:r>
          </a:p>
          <a:p>
            <a:pPr algn="ctr" eaLnBrk="1" hangingPunct="1">
              <a:lnSpc>
                <a:spcPct val="80000"/>
              </a:lnSpc>
              <a:buFont typeface="Wingdings" charset="0"/>
              <a:buNone/>
              <a:defRPr/>
            </a:pPr>
            <a:endParaRPr lang="en-US" sz="3600" dirty="0">
              <a:solidFill>
                <a:srgbClr val="221304"/>
              </a:solidFill>
              <a:latin typeface="Verdana" charset="0"/>
            </a:endParaRPr>
          </a:p>
          <a:p>
            <a:pPr marL="342900" indent="-342900" eaLnBrk="1" hangingPunct="1">
              <a:lnSpc>
                <a:spcPct val="80000"/>
              </a:lnSpc>
              <a:buFont typeface="Arial"/>
              <a:buChar char="•"/>
              <a:defRPr/>
            </a:pPr>
            <a:r>
              <a:rPr lang="en-US" b="1" dirty="0">
                <a:solidFill>
                  <a:srgbClr val="221304"/>
                </a:solidFill>
                <a:latin typeface="Verdana" charset="0"/>
              </a:rPr>
              <a:t>Ho chi minh</a:t>
            </a:r>
            <a:r>
              <a:rPr lang="en-US" dirty="0">
                <a:latin typeface="Verdana" charset="0"/>
              </a:rPr>
              <a:t> - </a:t>
            </a:r>
            <a:r>
              <a:rPr lang="en-US" b="1" dirty="0">
                <a:latin typeface="Verdana" charset="0"/>
              </a:rPr>
              <a:t>sought ideals </a:t>
            </a:r>
            <a:r>
              <a:rPr lang="en-US" dirty="0">
                <a:latin typeface="Verdana" charset="0"/>
              </a:rPr>
              <a:t>and </a:t>
            </a:r>
            <a:r>
              <a:rPr lang="en-US" b="1" dirty="0">
                <a:latin typeface="Verdana" charset="0"/>
              </a:rPr>
              <a:t>inspiration</a:t>
            </a:r>
            <a:r>
              <a:rPr lang="en-US" dirty="0">
                <a:latin typeface="Verdana" charset="0"/>
              </a:rPr>
              <a:t> </a:t>
            </a:r>
            <a:r>
              <a:rPr lang="en-US" b="1" i="1" dirty="0">
                <a:latin typeface="Verdana" charset="0"/>
              </a:rPr>
              <a:t>from Lenin</a:t>
            </a:r>
            <a:r>
              <a:rPr lang="ja-JP" altLang="en-US" b="1" i="1" dirty="0">
                <a:latin typeface="Arial"/>
              </a:rPr>
              <a:t>’</a:t>
            </a:r>
            <a:r>
              <a:rPr lang="en-US" b="1" i="1" dirty="0">
                <a:latin typeface="Verdana" charset="0"/>
              </a:rPr>
              <a:t>s revolution in Russia</a:t>
            </a:r>
            <a:r>
              <a:rPr lang="en-US" dirty="0">
                <a:latin typeface="Verdana" charset="0"/>
              </a:rPr>
              <a:t>.  He received lengthy training before being sent to the Soviet Consulate in Canton.  He trained young Vietnamese nationalists in communism and revolution.</a:t>
            </a:r>
          </a:p>
          <a:p>
            <a:pPr marL="342900" indent="-342900" eaLnBrk="1" hangingPunct="1">
              <a:lnSpc>
                <a:spcPct val="80000"/>
              </a:lnSpc>
              <a:buFont typeface="Arial"/>
              <a:buChar char="•"/>
              <a:defRPr/>
            </a:pPr>
            <a:r>
              <a:rPr lang="en-US" dirty="0">
                <a:latin typeface="Verdana" charset="0"/>
              </a:rPr>
              <a:t>1930 – </a:t>
            </a:r>
            <a:r>
              <a:rPr lang="en-US" b="1" dirty="0">
                <a:latin typeface="Verdana" charset="0"/>
              </a:rPr>
              <a:t>The Indochina Communist Party (ICP) was formed</a:t>
            </a:r>
            <a:r>
              <a:rPr lang="en-US" dirty="0">
                <a:latin typeface="Verdana" charset="0"/>
              </a:rPr>
              <a:t>.  </a:t>
            </a:r>
            <a:endParaRPr lang="en-US" dirty="0" smtClean="0">
              <a:latin typeface="Verdana" charset="0"/>
            </a:endParaRPr>
          </a:p>
          <a:p>
            <a:pPr marL="800100" lvl="1" indent="-342900">
              <a:lnSpc>
                <a:spcPct val="80000"/>
              </a:lnSpc>
              <a:buFont typeface="Arial"/>
              <a:buChar char="•"/>
              <a:defRPr/>
            </a:pPr>
            <a:r>
              <a:rPr lang="en-US" dirty="0" smtClean="0">
                <a:latin typeface="Verdana" charset="0"/>
              </a:rPr>
              <a:t>Aimed </a:t>
            </a:r>
            <a:r>
              <a:rPr lang="en-US" dirty="0">
                <a:latin typeface="Verdana" charset="0"/>
              </a:rPr>
              <a:t>to:</a:t>
            </a:r>
          </a:p>
          <a:p>
            <a:pPr lvl="1" eaLnBrk="1" hangingPunct="1">
              <a:lnSpc>
                <a:spcPct val="80000"/>
              </a:lnSpc>
              <a:defRPr/>
            </a:pPr>
            <a:r>
              <a:rPr lang="en-US" b="1" i="1" dirty="0">
                <a:latin typeface="Verdana" charset="0"/>
              </a:rPr>
              <a:t>Overthrow the French</a:t>
            </a:r>
          </a:p>
          <a:p>
            <a:pPr lvl="1" eaLnBrk="1" hangingPunct="1">
              <a:lnSpc>
                <a:spcPct val="80000"/>
              </a:lnSpc>
              <a:defRPr/>
            </a:pPr>
            <a:r>
              <a:rPr lang="en-US" b="1" i="1" dirty="0">
                <a:latin typeface="Verdana" charset="0"/>
              </a:rPr>
              <a:t>Establish a workers</a:t>
            </a:r>
            <a:r>
              <a:rPr lang="ja-JP" altLang="en-US" b="1" i="1" dirty="0">
                <a:latin typeface="Arial"/>
              </a:rPr>
              <a:t>’</a:t>
            </a:r>
            <a:r>
              <a:rPr lang="en-US" b="1" i="1" dirty="0">
                <a:latin typeface="Verdana" charset="0"/>
              </a:rPr>
              <a:t> government</a:t>
            </a:r>
          </a:p>
          <a:p>
            <a:pPr lvl="1" eaLnBrk="1" hangingPunct="1">
              <a:lnSpc>
                <a:spcPct val="80000"/>
              </a:lnSpc>
              <a:defRPr/>
            </a:pPr>
            <a:r>
              <a:rPr lang="en-US" b="1" i="1" dirty="0">
                <a:latin typeface="Verdana" charset="0"/>
              </a:rPr>
              <a:t>Confiscate plantations</a:t>
            </a:r>
          </a:p>
          <a:p>
            <a:pPr lvl="1" eaLnBrk="1" hangingPunct="1">
              <a:lnSpc>
                <a:spcPct val="80000"/>
              </a:lnSpc>
              <a:defRPr/>
            </a:pPr>
            <a:r>
              <a:rPr lang="en-US" b="1" i="1" dirty="0">
                <a:latin typeface="Verdana" charset="0"/>
              </a:rPr>
              <a:t>Establishment of an eight hour working day.</a:t>
            </a:r>
          </a:p>
          <a:p>
            <a:pPr lvl="1" eaLnBrk="1" hangingPunct="1">
              <a:lnSpc>
                <a:spcPct val="80000"/>
              </a:lnSpc>
              <a:defRPr/>
            </a:pPr>
            <a:r>
              <a:rPr lang="en-US" b="1" i="1" dirty="0">
                <a:latin typeface="Verdana" charset="0"/>
              </a:rPr>
              <a:t>Education for all</a:t>
            </a:r>
          </a:p>
          <a:p>
            <a:pPr lvl="1" eaLnBrk="1" hangingPunct="1">
              <a:lnSpc>
                <a:spcPct val="80000"/>
              </a:lnSpc>
              <a:defRPr/>
            </a:pPr>
            <a:r>
              <a:rPr lang="en-US" b="1" i="1" dirty="0">
                <a:latin typeface="Verdana" charset="0"/>
              </a:rPr>
              <a:t>Equity between men and women</a:t>
            </a:r>
            <a:r>
              <a:rPr lang="en-US" dirty="0" smtClean="0">
                <a:latin typeface="Verdana" charset="0"/>
              </a:rPr>
              <a:t>.</a:t>
            </a:r>
            <a:endParaRPr lang="en-US" dirty="0">
              <a:latin typeface="Verdana"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308123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AU" sz="6000" b="1" dirty="0">
                <a:latin typeface="Arial" charset="0"/>
              </a:rPr>
              <a:t/>
            </a:r>
            <a:br>
              <a:rPr lang="en-AU" sz="6000" b="1" dirty="0">
                <a:latin typeface="Arial" charset="0"/>
              </a:rPr>
            </a:br>
            <a:r>
              <a:rPr lang="en-AU" sz="6000" b="1" dirty="0">
                <a:latin typeface="Arial" charset="0"/>
              </a:rPr>
              <a:t>Ho Chi Minh</a:t>
            </a:r>
            <a:br>
              <a:rPr lang="en-AU" sz="6000" b="1" dirty="0">
                <a:latin typeface="Arial" charset="0"/>
              </a:rPr>
            </a:br>
            <a:endParaRPr lang="en-AU" sz="6000" b="1" dirty="0">
              <a:latin typeface="Arial" charset="0"/>
            </a:endParaRPr>
          </a:p>
        </p:txBody>
      </p:sp>
      <p:sp>
        <p:nvSpPr>
          <p:cNvPr id="7171" name="Rectangle 3"/>
          <p:cNvSpPr>
            <a:spLocks noGrp="1" noChangeArrowheads="1"/>
          </p:cNvSpPr>
          <p:nvPr>
            <p:ph type="body" idx="1"/>
          </p:nvPr>
        </p:nvSpPr>
        <p:spPr/>
        <p:txBody>
          <a:bodyPr/>
          <a:lstStyle/>
          <a:p>
            <a:pPr eaLnBrk="1" hangingPunct="1"/>
            <a:r>
              <a:rPr lang="en-AU" dirty="0">
                <a:latin typeface="Arial" charset="0"/>
              </a:rPr>
              <a:t>Also known affectionately as 'Uncle Ho</a:t>
            </a:r>
            <a:r>
              <a:rPr lang="ja-JP" altLang="en-AU" dirty="0">
                <a:latin typeface="Arial" charset="0"/>
              </a:rPr>
              <a:t>‘</a:t>
            </a:r>
            <a:r>
              <a:rPr lang="en-AU" dirty="0">
                <a:latin typeface="Arial" charset="0"/>
              </a:rPr>
              <a:t> by his adoring Vietnamese people. </a:t>
            </a:r>
          </a:p>
          <a:p>
            <a:pPr eaLnBrk="1" hangingPunct="1"/>
            <a:r>
              <a:rPr lang="en-AU" dirty="0">
                <a:latin typeface="Arial" charset="0"/>
              </a:rPr>
              <a:t>His birth name was Nguyen Sinh Cung,</a:t>
            </a:r>
          </a:p>
          <a:p>
            <a:pPr eaLnBrk="1" hangingPunct="1"/>
            <a:r>
              <a:rPr lang="en-AU" dirty="0">
                <a:latin typeface="Arial" charset="0"/>
              </a:rPr>
              <a:t>Also called Nguyen Tat </a:t>
            </a:r>
            <a:r>
              <a:rPr lang="en-AU" dirty="0" err="1">
                <a:latin typeface="Arial" charset="0"/>
              </a:rPr>
              <a:t>Thanh</a:t>
            </a:r>
            <a:r>
              <a:rPr lang="en-AU" dirty="0">
                <a:latin typeface="Arial" charset="0"/>
              </a:rPr>
              <a:t>, Nguyen Ai </a:t>
            </a:r>
            <a:r>
              <a:rPr lang="en-AU" dirty="0" err="1">
                <a:latin typeface="Arial" charset="0"/>
              </a:rPr>
              <a:t>Quoc</a:t>
            </a:r>
            <a:r>
              <a:rPr lang="en-AU" dirty="0">
                <a:latin typeface="Arial" charset="0"/>
              </a:rPr>
              <a:t>, and Ly </a:t>
            </a:r>
            <a:r>
              <a:rPr lang="en-AU" dirty="0" err="1">
                <a:latin typeface="Arial" charset="0"/>
              </a:rPr>
              <a:t>Thuy</a:t>
            </a:r>
            <a:r>
              <a:rPr lang="en-AU" dirty="0">
                <a:latin typeface="Arial" charset="0"/>
              </a:rPr>
              <a:t>. </a:t>
            </a:r>
          </a:p>
          <a:p>
            <a:pPr eaLnBrk="1" hangingPunct="1">
              <a:buFontTx/>
              <a:buNone/>
            </a:pPr>
            <a:endParaRPr lang="en-AU" dirty="0">
              <a:latin typeface="Arial" charset="0"/>
            </a:endParaRPr>
          </a:p>
          <a:p>
            <a:pPr eaLnBrk="1" hangingPunct="1"/>
            <a:r>
              <a:rPr lang="en-AU" dirty="0">
                <a:latin typeface="Arial" charset="0"/>
              </a:rPr>
              <a:t>Ho Chi Minh translates to </a:t>
            </a:r>
          </a:p>
          <a:p>
            <a:pPr eaLnBrk="1" hangingPunct="1">
              <a:buFontTx/>
              <a:buNone/>
            </a:pPr>
            <a:r>
              <a:rPr lang="en-AU" dirty="0">
                <a:latin typeface="Arial" charset="0"/>
              </a:rPr>
              <a:t>                   'He Who Enlightens'.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760189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4" name="Picture 5" descr="main_hochiminh"/>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295400" y="430611"/>
            <a:ext cx="6518275" cy="482719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195" name="Text Box 6"/>
          <p:cNvSpPr txBox="1">
            <a:spLocks noChangeArrowheads="1"/>
          </p:cNvSpPr>
          <p:nvPr/>
        </p:nvSpPr>
        <p:spPr bwMode="auto">
          <a:xfrm>
            <a:off x="1527175" y="5824538"/>
            <a:ext cx="6716713" cy="36671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eaLnBrk="0" fontAlgn="base" hangingPunct="0">
              <a:spcBef>
                <a:spcPct val="0"/>
              </a:spcBef>
              <a:spcAft>
                <a:spcPct val="0"/>
              </a:spcAft>
              <a:defRPr sz="4000">
                <a:solidFill>
                  <a:schemeClr val="tx1"/>
                </a:solidFill>
                <a:latin typeface="Arial" charset="0"/>
                <a:ea typeface="ＭＳ Ｐゴシック" charset="0"/>
              </a:defRPr>
            </a:lvl6pPr>
            <a:lvl7pPr marL="2971800" indent="-228600" eaLnBrk="0" fontAlgn="base" hangingPunct="0">
              <a:spcBef>
                <a:spcPct val="0"/>
              </a:spcBef>
              <a:spcAft>
                <a:spcPct val="0"/>
              </a:spcAft>
              <a:defRPr sz="4000">
                <a:solidFill>
                  <a:schemeClr val="tx1"/>
                </a:solidFill>
                <a:latin typeface="Arial" charset="0"/>
                <a:ea typeface="ＭＳ Ｐゴシック" charset="0"/>
              </a:defRPr>
            </a:lvl7pPr>
            <a:lvl8pPr marL="3429000" indent="-228600" eaLnBrk="0" fontAlgn="base" hangingPunct="0">
              <a:spcBef>
                <a:spcPct val="0"/>
              </a:spcBef>
              <a:spcAft>
                <a:spcPct val="0"/>
              </a:spcAft>
              <a:defRPr sz="4000">
                <a:solidFill>
                  <a:schemeClr val="tx1"/>
                </a:solidFill>
                <a:latin typeface="Arial" charset="0"/>
                <a:ea typeface="ＭＳ Ｐゴシック" charset="0"/>
              </a:defRPr>
            </a:lvl8pPr>
            <a:lvl9pPr marL="3886200" indent="-228600"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endParaRPr lang="en-US" sz="1800"/>
          </a:p>
        </p:txBody>
      </p:sp>
      <p:sp>
        <p:nvSpPr>
          <p:cNvPr id="8196" name="Text Box 7"/>
          <p:cNvSpPr txBox="1">
            <a:spLocks noChangeArrowheads="1"/>
          </p:cNvSpPr>
          <p:nvPr/>
        </p:nvSpPr>
        <p:spPr bwMode="auto">
          <a:xfrm>
            <a:off x="914400" y="5486400"/>
            <a:ext cx="8229600" cy="120032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eaLnBrk="0" fontAlgn="base" hangingPunct="0">
              <a:spcBef>
                <a:spcPct val="0"/>
              </a:spcBef>
              <a:spcAft>
                <a:spcPct val="0"/>
              </a:spcAft>
              <a:defRPr sz="4000">
                <a:solidFill>
                  <a:schemeClr val="tx1"/>
                </a:solidFill>
                <a:latin typeface="Arial" charset="0"/>
                <a:ea typeface="ＭＳ Ｐゴシック" charset="0"/>
              </a:defRPr>
            </a:lvl6pPr>
            <a:lvl7pPr marL="2971800" indent="-228600" eaLnBrk="0" fontAlgn="base" hangingPunct="0">
              <a:spcBef>
                <a:spcPct val="0"/>
              </a:spcBef>
              <a:spcAft>
                <a:spcPct val="0"/>
              </a:spcAft>
              <a:defRPr sz="4000">
                <a:solidFill>
                  <a:schemeClr val="tx1"/>
                </a:solidFill>
                <a:latin typeface="Arial" charset="0"/>
                <a:ea typeface="ＭＳ Ｐゴシック" charset="0"/>
              </a:defRPr>
            </a:lvl7pPr>
            <a:lvl8pPr marL="3429000" indent="-228600" eaLnBrk="0" fontAlgn="base" hangingPunct="0">
              <a:spcBef>
                <a:spcPct val="0"/>
              </a:spcBef>
              <a:spcAft>
                <a:spcPct val="0"/>
              </a:spcAft>
              <a:defRPr sz="4000">
                <a:solidFill>
                  <a:schemeClr val="tx1"/>
                </a:solidFill>
                <a:latin typeface="Arial" charset="0"/>
                <a:ea typeface="ＭＳ Ｐゴシック" charset="0"/>
              </a:defRPr>
            </a:lvl8pPr>
            <a:lvl9pPr marL="3886200" indent="-228600"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spcBef>
                <a:spcPct val="50000"/>
              </a:spcBef>
            </a:pPr>
            <a:r>
              <a:rPr lang="en-AU" sz="2400" b="1" dirty="0" err="1"/>
              <a:t>Ho</a:t>
            </a:r>
            <a:r>
              <a:rPr lang="en-AU" sz="2400" b="1" dirty="0"/>
              <a:t> Chi Minh, founder and president of the Democratic Republic of Vietnam, Communist North, is shown on August 11, 1965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086359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AU" sz="4000">
                <a:latin typeface="Arial" charset="0"/>
              </a:rPr>
              <a:t>What did Ho Chi Minh want for Vietnam?</a:t>
            </a:r>
          </a:p>
        </p:txBody>
      </p:sp>
      <p:sp>
        <p:nvSpPr>
          <p:cNvPr id="9219" name="Rectangle 3"/>
          <p:cNvSpPr>
            <a:spLocks noGrp="1" noChangeArrowheads="1"/>
          </p:cNvSpPr>
          <p:nvPr>
            <p:ph type="body" idx="1"/>
          </p:nvPr>
        </p:nvSpPr>
        <p:spPr/>
        <p:txBody>
          <a:bodyPr/>
          <a:lstStyle/>
          <a:p>
            <a:pPr eaLnBrk="1" hangingPunct="1">
              <a:lnSpc>
                <a:spcPct val="90000"/>
              </a:lnSpc>
            </a:pPr>
            <a:r>
              <a:rPr lang="en-AU" b="1">
                <a:latin typeface="Arial" charset="0"/>
              </a:rPr>
              <a:t>His cause was:</a:t>
            </a:r>
            <a:r>
              <a:rPr lang="en-AU">
                <a:latin typeface="Arial" charset="0"/>
              </a:rPr>
              <a:t> </a:t>
            </a:r>
          </a:p>
          <a:p>
            <a:pPr eaLnBrk="1" hangingPunct="1">
              <a:lnSpc>
                <a:spcPct val="90000"/>
              </a:lnSpc>
            </a:pPr>
            <a:r>
              <a:rPr lang="en-AU">
                <a:latin typeface="Arial" charset="0"/>
              </a:rPr>
              <a:t>Liberation (freedom) of Vietnam from French colonial rule and unification (joining together) of North and South Vietnam. </a:t>
            </a:r>
          </a:p>
          <a:p>
            <a:pPr eaLnBrk="1" hangingPunct="1">
              <a:lnSpc>
                <a:spcPct val="90000"/>
              </a:lnSpc>
            </a:pPr>
            <a:r>
              <a:rPr lang="en-AU" b="1">
                <a:latin typeface="Arial" charset="0"/>
              </a:rPr>
              <a:t>Vietnam's independence leader was </a:t>
            </a:r>
          </a:p>
          <a:p>
            <a:pPr eaLnBrk="1" hangingPunct="1">
              <a:lnSpc>
                <a:spcPct val="90000"/>
              </a:lnSpc>
            </a:pPr>
            <a:r>
              <a:rPr lang="en-AU" b="1">
                <a:latin typeface="Arial" charset="0"/>
              </a:rPr>
              <a:t>       a hero to his countrymen </a:t>
            </a:r>
          </a:p>
          <a:p>
            <a:pPr eaLnBrk="1" hangingPunct="1">
              <a:lnSpc>
                <a:spcPct val="90000"/>
              </a:lnSpc>
            </a:pPr>
            <a:r>
              <a:rPr lang="en-AU" b="1">
                <a:latin typeface="Arial" charset="0"/>
              </a:rPr>
              <a:t>       a wise uncle to friends but </a:t>
            </a:r>
          </a:p>
          <a:p>
            <a:pPr eaLnBrk="1" hangingPunct="1">
              <a:lnSpc>
                <a:spcPct val="90000"/>
              </a:lnSpc>
            </a:pPr>
            <a:r>
              <a:rPr lang="en-AU" b="1">
                <a:latin typeface="Arial" charset="0"/>
              </a:rPr>
              <a:t>       a monster to his enemies. </a:t>
            </a:r>
            <a:r>
              <a:rPr lang="en-AU">
                <a:latin typeface="Arial" charset="0"/>
              </a:rPr>
              <a:t/>
            </a:r>
            <a:br>
              <a:rPr lang="en-AU">
                <a:latin typeface="Arial" charset="0"/>
              </a:rPr>
            </a:br>
            <a:endParaRPr lang="en-AU">
              <a:latin typeface="Arial"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726491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42888"/>
            <a:ext cx="8229600" cy="1150938"/>
          </a:xfrm>
        </p:spPr>
        <p:txBody>
          <a:bodyPr/>
          <a:lstStyle/>
          <a:p>
            <a:pPr eaLnBrk="1" hangingPunct="1"/>
            <a:r>
              <a:rPr lang="en-AU">
                <a:latin typeface="Arial" charset="0"/>
              </a:rPr>
              <a:t>War in Indochina</a:t>
            </a:r>
          </a:p>
        </p:txBody>
      </p:sp>
      <p:sp>
        <p:nvSpPr>
          <p:cNvPr id="10243" name="Rectangle 3"/>
          <p:cNvSpPr>
            <a:spLocks noGrp="1" noChangeArrowheads="1"/>
          </p:cNvSpPr>
          <p:nvPr>
            <p:ph type="body" idx="1"/>
          </p:nvPr>
        </p:nvSpPr>
        <p:spPr>
          <a:xfrm>
            <a:off x="838200" y="762000"/>
            <a:ext cx="7848600" cy="5364163"/>
          </a:xfrm>
        </p:spPr>
        <p:txBody>
          <a:bodyPr/>
          <a:lstStyle/>
          <a:p>
            <a:pPr eaLnBrk="1" hangingPunct="1">
              <a:lnSpc>
                <a:spcPct val="90000"/>
              </a:lnSpc>
            </a:pPr>
            <a:r>
              <a:rPr lang="en-AU" b="1" dirty="0">
                <a:solidFill>
                  <a:srgbClr val="000000"/>
                </a:solidFill>
                <a:latin typeface="Arial" charset="0"/>
              </a:rPr>
              <a:t>The Indochina Wars refers to wars of national liberation that erupted after World War </a:t>
            </a:r>
            <a:r>
              <a:rPr lang="en-AU" b="1" dirty="0" smtClean="0">
                <a:solidFill>
                  <a:srgbClr val="000000"/>
                </a:solidFill>
                <a:latin typeface="Arial" charset="0"/>
              </a:rPr>
              <a:t>II </a:t>
            </a:r>
            <a:r>
              <a:rPr lang="en-AU" b="1" dirty="0">
                <a:solidFill>
                  <a:srgbClr val="000000"/>
                </a:solidFill>
                <a:latin typeface="Arial" charset="0"/>
              </a:rPr>
              <a:t>fought in Southeast Asia from </a:t>
            </a:r>
            <a:r>
              <a:rPr lang="en-AU" b="1" dirty="0" smtClean="0">
                <a:solidFill>
                  <a:srgbClr val="000000"/>
                </a:solidFill>
                <a:latin typeface="Arial" charset="0"/>
              </a:rPr>
              <a:t>1946 </a:t>
            </a:r>
            <a:r>
              <a:rPr lang="en-AU" b="1" dirty="0">
                <a:solidFill>
                  <a:srgbClr val="000000"/>
                </a:solidFill>
                <a:latin typeface="Arial" charset="0"/>
              </a:rPr>
              <a:t>until </a:t>
            </a:r>
            <a:r>
              <a:rPr lang="en-AU" b="1" dirty="0" smtClean="0">
                <a:solidFill>
                  <a:srgbClr val="000000"/>
                </a:solidFill>
                <a:latin typeface="Arial" charset="0"/>
              </a:rPr>
              <a:t>1990.</a:t>
            </a:r>
            <a:endParaRPr lang="en-AU" b="1" dirty="0">
              <a:solidFill>
                <a:srgbClr val="000000"/>
              </a:solidFill>
              <a:latin typeface="Arial" charset="0"/>
            </a:endParaRPr>
          </a:p>
          <a:p>
            <a:pPr eaLnBrk="1" hangingPunct="1">
              <a:lnSpc>
                <a:spcPct val="90000"/>
              </a:lnSpc>
            </a:pPr>
            <a:r>
              <a:rPr lang="en-AU" b="1" dirty="0">
                <a:solidFill>
                  <a:srgbClr val="000000"/>
                </a:solidFill>
                <a:latin typeface="Arial" charset="0"/>
              </a:rPr>
              <a:t>They were wars between nationalist Vietnamese fought against French, American</a:t>
            </a:r>
            <a:r>
              <a:rPr lang="en-AU" b="1" dirty="0" smtClean="0">
                <a:solidFill>
                  <a:srgbClr val="000000"/>
                </a:solidFill>
                <a:latin typeface="Arial" charset="0"/>
              </a:rPr>
              <a:t>, the Cambodians and </a:t>
            </a:r>
            <a:r>
              <a:rPr lang="en-AU" b="1" dirty="0">
                <a:solidFill>
                  <a:srgbClr val="000000"/>
                </a:solidFill>
                <a:latin typeface="Arial" charset="0"/>
              </a:rPr>
              <a:t>Chinese forces. </a:t>
            </a:r>
            <a:endParaRPr lang="en-AU" b="1" dirty="0" smtClean="0">
              <a:solidFill>
                <a:srgbClr val="000000"/>
              </a:solidFill>
              <a:latin typeface="Arial" charset="0"/>
            </a:endParaRPr>
          </a:p>
          <a:p>
            <a:pPr eaLnBrk="1" hangingPunct="1">
              <a:lnSpc>
                <a:spcPct val="90000"/>
              </a:lnSpc>
            </a:pPr>
            <a:endParaRPr lang="en-AU" b="1" dirty="0">
              <a:solidFill>
                <a:srgbClr val="000000"/>
              </a:solidFill>
              <a:latin typeface="Arial" charset="0"/>
            </a:endParaRPr>
          </a:p>
          <a:p>
            <a:pPr eaLnBrk="1" hangingPunct="1">
              <a:lnSpc>
                <a:spcPct val="90000"/>
              </a:lnSpc>
            </a:pPr>
            <a:r>
              <a:rPr lang="en-AU" b="1" dirty="0">
                <a:solidFill>
                  <a:srgbClr val="000000"/>
                </a:solidFill>
                <a:latin typeface="Arial" charset="0"/>
              </a:rPr>
              <a:t>The term "Indochina" originally referred to French Indochina, which included the current states of Vietnam, Laos and Cambodia.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419509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266" name="Picture 5" descr="vn-map-cntry1"/>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25073"/>
            <a:ext cx="3661369" cy="66592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267" name="Text Box 6"/>
          <p:cNvSpPr txBox="1">
            <a:spLocks noChangeArrowheads="1"/>
          </p:cNvSpPr>
          <p:nvPr/>
        </p:nvSpPr>
        <p:spPr bwMode="auto">
          <a:xfrm>
            <a:off x="3779838" y="3141663"/>
            <a:ext cx="5148262" cy="7016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eaLnBrk="0" fontAlgn="base" hangingPunct="0">
              <a:spcBef>
                <a:spcPct val="0"/>
              </a:spcBef>
              <a:spcAft>
                <a:spcPct val="0"/>
              </a:spcAft>
              <a:defRPr sz="4000">
                <a:solidFill>
                  <a:schemeClr val="tx1"/>
                </a:solidFill>
                <a:latin typeface="Arial" charset="0"/>
                <a:ea typeface="ＭＳ Ｐゴシック" charset="0"/>
              </a:defRPr>
            </a:lvl6pPr>
            <a:lvl7pPr marL="2971800" indent="-228600" eaLnBrk="0" fontAlgn="base" hangingPunct="0">
              <a:spcBef>
                <a:spcPct val="0"/>
              </a:spcBef>
              <a:spcAft>
                <a:spcPct val="0"/>
              </a:spcAft>
              <a:defRPr sz="4000">
                <a:solidFill>
                  <a:schemeClr val="tx1"/>
                </a:solidFill>
                <a:latin typeface="Arial" charset="0"/>
                <a:ea typeface="ＭＳ Ｐゴシック" charset="0"/>
              </a:defRPr>
            </a:lvl7pPr>
            <a:lvl8pPr marL="3429000" indent="-228600" eaLnBrk="0" fontAlgn="base" hangingPunct="0">
              <a:spcBef>
                <a:spcPct val="0"/>
              </a:spcBef>
              <a:spcAft>
                <a:spcPct val="0"/>
              </a:spcAft>
              <a:defRPr sz="4000">
                <a:solidFill>
                  <a:schemeClr val="tx1"/>
                </a:solidFill>
                <a:latin typeface="Arial" charset="0"/>
                <a:ea typeface="ＭＳ Ｐゴシック" charset="0"/>
              </a:defRPr>
            </a:lvl8pPr>
            <a:lvl9pPr marL="3886200" indent="-228600"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spcBef>
                <a:spcPct val="50000"/>
              </a:spcBef>
            </a:pPr>
            <a:r>
              <a:rPr lang="en-AU" sz="2000" dirty="0"/>
              <a:t>Vietnam was divided into two countries at the 17</a:t>
            </a:r>
            <a:r>
              <a:rPr lang="en-AU" sz="2000" baseline="30000" dirty="0"/>
              <a:t>th</a:t>
            </a:r>
            <a:r>
              <a:rPr lang="en-AU" sz="2000" dirty="0"/>
              <a:t> parallel near Da Nang in 1954.</a:t>
            </a:r>
          </a:p>
        </p:txBody>
      </p:sp>
      <p:sp>
        <p:nvSpPr>
          <p:cNvPr id="11268" name="Text Box 7"/>
          <p:cNvSpPr txBox="1">
            <a:spLocks noChangeArrowheads="1"/>
          </p:cNvSpPr>
          <p:nvPr/>
        </p:nvSpPr>
        <p:spPr bwMode="auto">
          <a:xfrm>
            <a:off x="3708400" y="404813"/>
            <a:ext cx="5148263" cy="237966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eaLnBrk="0" fontAlgn="base" hangingPunct="0">
              <a:spcBef>
                <a:spcPct val="0"/>
              </a:spcBef>
              <a:spcAft>
                <a:spcPct val="0"/>
              </a:spcAft>
              <a:defRPr sz="4000">
                <a:solidFill>
                  <a:schemeClr val="tx1"/>
                </a:solidFill>
                <a:latin typeface="Arial" charset="0"/>
                <a:ea typeface="ＭＳ Ｐゴシック" charset="0"/>
              </a:defRPr>
            </a:lvl6pPr>
            <a:lvl7pPr marL="2971800" indent="-228600" eaLnBrk="0" fontAlgn="base" hangingPunct="0">
              <a:spcBef>
                <a:spcPct val="0"/>
              </a:spcBef>
              <a:spcAft>
                <a:spcPct val="0"/>
              </a:spcAft>
              <a:defRPr sz="4000">
                <a:solidFill>
                  <a:schemeClr val="tx1"/>
                </a:solidFill>
                <a:latin typeface="Arial" charset="0"/>
                <a:ea typeface="ＭＳ Ｐゴシック" charset="0"/>
              </a:defRPr>
            </a:lvl7pPr>
            <a:lvl8pPr marL="3429000" indent="-228600" eaLnBrk="0" fontAlgn="base" hangingPunct="0">
              <a:spcBef>
                <a:spcPct val="0"/>
              </a:spcBef>
              <a:spcAft>
                <a:spcPct val="0"/>
              </a:spcAft>
              <a:defRPr sz="4000">
                <a:solidFill>
                  <a:schemeClr val="tx1"/>
                </a:solidFill>
                <a:latin typeface="Arial" charset="0"/>
                <a:ea typeface="ＭＳ Ｐゴシック" charset="0"/>
              </a:defRPr>
            </a:lvl8pPr>
            <a:lvl9pPr marL="3886200" indent="-228600"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spcBef>
                <a:spcPct val="50000"/>
              </a:spcBef>
            </a:pPr>
            <a:r>
              <a:rPr lang="en-AU" dirty="0"/>
              <a:t>Ha </a:t>
            </a:r>
            <a:r>
              <a:rPr lang="en-AU" dirty="0" err="1"/>
              <a:t>Noi</a:t>
            </a:r>
            <a:r>
              <a:rPr lang="en-AU" dirty="0"/>
              <a:t> was the North Vietnam capital.</a:t>
            </a:r>
          </a:p>
          <a:p>
            <a:pPr eaLnBrk="1" hangingPunct="1">
              <a:spcBef>
                <a:spcPct val="50000"/>
              </a:spcBef>
            </a:pPr>
            <a:r>
              <a:rPr lang="en-AU" sz="2800" dirty="0"/>
              <a:t>Communist Viet Minh troops Chinese and USSR support</a:t>
            </a:r>
          </a:p>
        </p:txBody>
      </p:sp>
      <p:sp>
        <p:nvSpPr>
          <p:cNvPr id="11269" name="Text Box 9"/>
          <p:cNvSpPr txBox="1">
            <a:spLocks noChangeArrowheads="1"/>
          </p:cNvSpPr>
          <p:nvPr/>
        </p:nvSpPr>
        <p:spPr bwMode="auto">
          <a:xfrm>
            <a:off x="3708400" y="4149725"/>
            <a:ext cx="5435600" cy="23463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spAutoFit/>
          </a:bodyPr>
          <a:lstStyle>
            <a:lvl1pPr eaLnBrk="0" hangingPunct="0">
              <a:defRPr sz="4000">
                <a:solidFill>
                  <a:schemeClr val="tx1"/>
                </a:solidFill>
                <a:latin typeface="Arial" charset="0"/>
                <a:ea typeface="ＭＳ Ｐゴシック" charset="0"/>
              </a:defRPr>
            </a:lvl1pPr>
            <a:lvl2pPr marL="742950" indent="-285750" eaLnBrk="0" hangingPunct="0">
              <a:defRPr sz="4000">
                <a:solidFill>
                  <a:schemeClr val="tx1"/>
                </a:solidFill>
                <a:latin typeface="Arial" charset="0"/>
                <a:ea typeface="ＭＳ Ｐゴシック" charset="0"/>
              </a:defRPr>
            </a:lvl2pPr>
            <a:lvl3pPr marL="1143000" indent="-228600" eaLnBrk="0" hangingPunct="0">
              <a:defRPr sz="4000">
                <a:solidFill>
                  <a:schemeClr val="tx1"/>
                </a:solidFill>
                <a:latin typeface="Arial" charset="0"/>
                <a:ea typeface="ＭＳ Ｐゴシック" charset="0"/>
              </a:defRPr>
            </a:lvl3pPr>
            <a:lvl4pPr marL="1600200" indent="-228600" eaLnBrk="0" hangingPunct="0">
              <a:defRPr sz="4000">
                <a:solidFill>
                  <a:schemeClr val="tx1"/>
                </a:solidFill>
                <a:latin typeface="Arial" charset="0"/>
                <a:ea typeface="ＭＳ Ｐゴシック" charset="0"/>
              </a:defRPr>
            </a:lvl4pPr>
            <a:lvl5pPr marL="2057400" indent="-228600" eaLnBrk="0" hangingPunct="0">
              <a:defRPr sz="4000">
                <a:solidFill>
                  <a:schemeClr val="tx1"/>
                </a:solidFill>
                <a:latin typeface="Arial" charset="0"/>
                <a:ea typeface="ＭＳ Ｐゴシック" charset="0"/>
              </a:defRPr>
            </a:lvl5pPr>
            <a:lvl6pPr marL="2514600" indent="-228600" eaLnBrk="0" fontAlgn="base" hangingPunct="0">
              <a:spcBef>
                <a:spcPct val="0"/>
              </a:spcBef>
              <a:spcAft>
                <a:spcPct val="0"/>
              </a:spcAft>
              <a:defRPr sz="4000">
                <a:solidFill>
                  <a:schemeClr val="tx1"/>
                </a:solidFill>
                <a:latin typeface="Arial" charset="0"/>
                <a:ea typeface="ＭＳ Ｐゴシック" charset="0"/>
              </a:defRPr>
            </a:lvl6pPr>
            <a:lvl7pPr marL="2971800" indent="-228600" eaLnBrk="0" fontAlgn="base" hangingPunct="0">
              <a:spcBef>
                <a:spcPct val="0"/>
              </a:spcBef>
              <a:spcAft>
                <a:spcPct val="0"/>
              </a:spcAft>
              <a:defRPr sz="4000">
                <a:solidFill>
                  <a:schemeClr val="tx1"/>
                </a:solidFill>
                <a:latin typeface="Arial" charset="0"/>
                <a:ea typeface="ＭＳ Ｐゴシック" charset="0"/>
              </a:defRPr>
            </a:lvl7pPr>
            <a:lvl8pPr marL="3429000" indent="-228600" eaLnBrk="0" fontAlgn="base" hangingPunct="0">
              <a:spcBef>
                <a:spcPct val="0"/>
              </a:spcBef>
              <a:spcAft>
                <a:spcPct val="0"/>
              </a:spcAft>
              <a:defRPr sz="4000">
                <a:solidFill>
                  <a:schemeClr val="tx1"/>
                </a:solidFill>
                <a:latin typeface="Arial" charset="0"/>
                <a:ea typeface="ＭＳ Ｐゴシック" charset="0"/>
              </a:defRPr>
            </a:lvl8pPr>
            <a:lvl9pPr marL="3886200" indent="-228600" eaLnBrk="0" fontAlgn="base" hangingPunct="0">
              <a:spcBef>
                <a:spcPct val="0"/>
              </a:spcBef>
              <a:spcAft>
                <a:spcPct val="0"/>
              </a:spcAft>
              <a:defRPr sz="4000">
                <a:solidFill>
                  <a:schemeClr val="tx1"/>
                </a:solidFill>
                <a:latin typeface="Arial" charset="0"/>
                <a:ea typeface="ＭＳ Ｐゴシック" charset="0"/>
              </a:defRPr>
            </a:lvl9pPr>
          </a:lstStyle>
          <a:p>
            <a:pPr eaLnBrk="1" hangingPunct="1">
              <a:spcBef>
                <a:spcPct val="50000"/>
              </a:spcBef>
            </a:pPr>
            <a:r>
              <a:rPr lang="en-AU" sz="2400"/>
              <a:t>Democratic US, Australian &amp; South Vietnamese troops</a:t>
            </a:r>
          </a:p>
          <a:p>
            <a:pPr eaLnBrk="1" hangingPunct="1">
              <a:spcBef>
                <a:spcPct val="50000"/>
              </a:spcBef>
            </a:pPr>
            <a:r>
              <a:rPr lang="en-AU"/>
              <a:t>Saigon was the South Vietnam capital</a:t>
            </a:r>
          </a:p>
        </p:txBody>
      </p:sp>
      <p:cxnSp>
        <p:nvCxnSpPr>
          <p:cNvPr id="4" name="Straight Arrow Connector 3"/>
          <p:cNvCxnSpPr/>
          <p:nvPr/>
        </p:nvCxnSpPr>
        <p:spPr bwMode="auto">
          <a:xfrm flipH="1">
            <a:off x="1676400" y="762000"/>
            <a:ext cx="2057400" cy="3810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cxnSp>
      <p:cxnSp>
        <p:nvCxnSpPr>
          <p:cNvPr id="9" name="Straight Arrow Connector 8"/>
          <p:cNvCxnSpPr/>
          <p:nvPr/>
        </p:nvCxnSpPr>
        <p:spPr bwMode="auto">
          <a:xfrm flipH="1" flipV="1">
            <a:off x="2514600" y="3276600"/>
            <a:ext cx="1295400" cy="4572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cxnSp>
      <p:cxnSp>
        <p:nvCxnSpPr>
          <p:cNvPr id="14" name="Straight Arrow Connector 13"/>
          <p:cNvCxnSpPr/>
          <p:nvPr/>
        </p:nvCxnSpPr>
        <p:spPr bwMode="auto">
          <a:xfrm flipH="1">
            <a:off x="2133600" y="5562600"/>
            <a:ext cx="1600200" cy="762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cxn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20277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Title 1"/>
          <p:cNvSpPr>
            <a:spLocks noGrp="1"/>
          </p:cNvSpPr>
          <p:nvPr>
            <p:ph type="ctrTitle"/>
          </p:nvPr>
        </p:nvSpPr>
        <p:spPr>
          <a:xfrm>
            <a:off x="609600" y="457201"/>
            <a:ext cx="7772400" cy="838200"/>
          </a:xfrm>
        </p:spPr>
        <p:txBody>
          <a:bodyPr/>
          <a:lstStyle/>
          <a:p>
            <a:pPr eaLnBrk="1" hangingPunct="1"/>
            <a:r>
              <a:rPr lang="en-US" dirty="0">
                <a:latin typeface="Calibri" charset="0"/>
              </a:rPr>
              <a:t>Ho Chi Minh</a:t>
            </a:r>
          </a:p>
        </p:txBody>
      </p:sp>
      <p:sp>
        <p:nvSpPr>
          <p:cNvPr id="14338" name="Subtitle 2"/>
          <p:cNvSpPr>
            <a:spLocks noGrp="1"/>
          </p:cNvSpPr>
          <p:nvPr>
            <p:ph type="subTitle" idx="1"/>
          </p:nvPr>
        </p:nvSpPr>
        <p:spPr>
          <a:xfrm>
            <a:off x="1143000" y="1295400"/>
            <a:ext cx="3962400" cy="5334000"/>
          </a:xfrm>
        </p:spPr>
        <p:txBody>
          <a:bodyPr/>
          <a:lstStyle/>
          <a:p>
            <a:pPr algn="l" eaLnBrk="1" hangingPunct="1"/>
            <a:r>
              <a:rPr lang="en-US" dirty="0">
                <a:solidFill>
                  <a:schemeClr val="tx1"/>
                </a:solidFill>
                <a:latin typeface="Calibri" charset="0"/>
              </a:rPr>
              <a:t>In 1930, a revolutionary leader named </a:t>
            </a:r>
            <a:r>
              <a:rPr lang="en-US" b="1" dirty="0">
                <a:solidFill>
                  <a:schemeClr val="tx1"/>
                </a:solidFill>
                <a:latin typeface="Calibri" charset="0"/>
              </a:rPr>
              <a:t>Ho Chi Minh </a:t>
            </a:r>
            <a:r>
              <a:rPr lang="en-US" b="1" i="1" dirty="0" smtClean="0">
                <a:solidFill>
                  <a:schemeClr val="tx1"/>
                </a:solidFill>
                <a:latin typeface="Calibri" charset="0"/>
              </a:rPr>
              <a:t>united </a:t>
            </a:r>
            <a:r>
              <a:rPr lang="en-US" b="1" i="1" dirty="0">
                <a:solidFill>
                  <a:schemeClr val="tx1"/>
                </a:solidFill>
                <a:latin typeface="Calibri" charset="0"/>
              </a:rPr>
              <a:t>three Communist </a:t>
            </a:r>
            <a:r>
              <a:rPr lang="en-US" dirty="0">
                <a:solidFill>
                  <a:schemeClr val="tx1"/>
                </a:solidFill>
                <a:latin typeface="Calibri" charset="0"/>
              </a:rPr>
              <a:t>groups to form the </a:t>
            </a:r>
            <a:r>
              <a:rPr lang="en-US" b="1" i="1" dirty="0">
                <a:solidFill>
                  <a:schemeClr val="tx1"/>
                </a:solidFill>
                <a:latin typeface="Calibri" charset="0"/>
              </a:rPr>
              <a:t>Indochinese Communist Party (ICP) </a:t>
            </a:r>
            <a:r>
              <a:rPr lang="en-US" dirty="0">
                <a:solidFill>
                  <a:schemeClr val="tx1"/>
                </a:solidFill>
                <a:latin typeface="Calibri" charset="0"/>
              </a:rPr>
              <a:t>and took control of South Vietnam.</a:t>
            </a:r>
          </a:p>
        </p:txBody>
      </p:sp>
      <p:pic>
        <p:nvPicPr>
          <p:cNvPr id="14339" name="Picture 5" descr="http://www.theeastisred.com/images/silks/SLK%2000135.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638800" y="1524000"/>
            <a:ext cx="3200400" cy="5029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985882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143000" y="381000"/>
            <a:ext cx="7620000" cy="1143000"/>
          </a:xfrm>
        </p:spPr>
        <p:txBody>
          <a:bodyPr/>
          <a:lstStyle/>
          <a:p>
            <a:r>
              <a:rPr lang="en-US" sz="2800"/>
              <a:t>3.</a:t>
            </a:r>
            <a:r>
              <a:rPr lang="en-US" sz="3200"/>
              <a:t>  </a:t>
            </a:r>
            <a:r>
              <a:rPr lang="en-US" sz="2800"/>
              <a:t>Who was the Vietnamese nationalist that became the leader of North Vietnam and the Vietcong during the Vietnam War?</a:t>
            </a:r>
            <a:r>
              <a:rPr lang="en-US" sz="3600"/>
              <a:t> </a:t>
            </a:r>
          </a:p>
        </p:txBody>
      </p:sp>
      <p:sp>
        <p:nvSpPr>
          <p:cNvPr id="15363" name="Rectangle 3"/>
          <p:cNvSpPr>
            <a:spLocks noGrp="1" noChangeArrowheads="1"/>
          </p:cNvSpPr>
          <p:nvPr>
            <p:ph type="body" idx="1"/>
          </p:nvPr>
        </p:nvSpPr>
        <p:spPr>
          <a:xfrm>
            <a:off x="1066800" y="2209800"/>
            <a:ext cx="7620000" cy="4114800"/>
          </a:xfrm>
        </p:spPr>
        <p:txBody>
          <a:bodyPr/>
          <a:lstStyle/>
          <a:p>
            <a:pPr marL="609600" indent="-609600">
              <a:buFontTx/>
              <a:buAutoNum type="alphaUcPeriod"/>
            </a:pPr>
            <a:r>
              <a:rPr lang="en-US"/>
              <a:t>Mao Tse-Tung</a:t>
            </a:r>
          </a:p>
          <a:p>
            <a:pPr marL="609600" indent="-609600">
              <a:buFontTx/>
              <a:buAutoNum type="alphaUcPeriod"/>
            </a:pPr>
            <a:r>
              <a:rPr lang="en-US"/>
              <a:t>Tu Thong</a:t>
            </a:r>
          </a:p>
          <a:p>
            <a:pPr marL="609600" indent="-609600">
              <a:buFontTx/>
              <a:buAutoNum type="alphaUcPeriod"/>
            </a:pPr>
            <a:r>
              <a:rPr lang="en-US"/>
              <a:t>Ho Chi Minh</a:t>
            </a:r>
          </a:p>
          <a:p>
            <a:pPr marL="609600" indent="-609600">
              <a:buFontTx/>
              <a:buAutoNum type="alphaUcPeriod"/>
            </a:pPr>
            <a:r>
              <a:rPr lang="en-US"/>
              <a:t>Ngo Dinh Diem</a:t>
            </a:r>
          </a:p>
          <a:p>
            <a:pPr marL="609600" indent="-609600"/>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800" y="381000"/>
            <a:ext cx="7620000" cy="914400"/>
          </a:xfrm>
        </p:spPr>
        <p:txBody>
          <a:bodyPr/>
          <a:lstStyle/>
          <a:p>
            <a:pPr eaLnBrk="1" hangingPunct="1"/>
            <a:r>
              <a:rPr lang="en-US" dirty="0" smtClean="0">
                <a:latin typeface="Arial" charset="0"/>
              </a:rPr>
              <a:t>French Indochina</a:t>
            </a:r>
            <a:endParaRPr lang="en-US" dirty="0">
              <a:latin typeface="Arial" charset="0"/>
            </a:endParaRPr>
          </a:p>
        </p:txBody>
      </p:sp>
      <p:sp>
        <p:nvSpPr>
          <p:cNvPr id="14339" name="Rectangle 3"/>
          <p:cNvSpPr>
            <a:spLocks noGrp="1" noChangeArrowheads="1"/>
          </p:cNvSpPr>
          <p:nvPr>
            <p:ph type="body" idx="1"/>
          </p:nvPr>
        </p:nvSpPr>
        <p:spPr>
          <a:xfrm>
            <a:off x="228600" y="1600200"/>
            <a:ext cx="6248400" cy="4530725"/>
          </a:xfrm>
        </p:spPr>
        <p:txBody>
          <a:bodyPr/>
          <a:lstStyle/>
          <a:p>
            <a:pPr eaLnBrk="1" hangingPunct="1">
              <a:lnSpc>
                <a:spcPct val="80000"/>
              </a:lnSpc>
            </a:pPr>
            <a:endParaRPr lang="en-US" sz="2800" dirty="0">
              <a:solidFill>
                <a:srgbClr val="000000"/>
              </a:solidFill>
              <a:latin typeface="Arial" charset="0"/>
            </a:endParaRPr>
          </a:p>
        </p:txBody>
      </p:sp>
      <p:pic>
        <p:nvPicPr>
          <p:cNvPr id="5125" name="Picture 5"/>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57200" y="1486797"/>
            <a:ext cx="8382000" cy="522754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72477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066800" y="381000"/>
            <a:ext cx="7620000" cy="914400"/>
          </a:xfrm>
        </p:spPr>
        <p:txBody>
          <a:bodyPr/>
          <a:lstStyle/>
          <a:p>
            <a:pPr eaLnBrk="1" hangingPunct="1"/>
            <a:r>
              <a:rPr lang="en-US" dirty="0">
                <a:latin typeface="Arial" charset="0"/>
              </a:rPr>
              <a:t>Ho Chi Minh</a:t>
            </a:r>
          </a:p>
        </p:txBody>
      </p:sp>
      <p:sp>
        <p:nvSpPr>
          <p:cNvPr id="41987" name="Rectangle 3"/>
          <p:cNvSpPr>
            <a:spLocks noGrp="1" noChangeArrowheads="1"/>
          </p:cNvSpPr>
          <p:nvPr>
            <p:ph type="body" idx="1"/>
          </p:nvPr>
        </p:nvSpPr>
        <p:spPr>
          <a:xfrm>
            <a:off x="838200" y="1219200"/>
            <a:ext cx="8077200" cy="5257800"/>
          </a:xfrm>
        </p:spPr>
        <p:txBody>
          <a:bodyPr/>
          <a:lstStyle/>
          <a:p>
            <a:pPr eaLnBrk="1" hangingPunct="1"/>
            <a:r>
              <a:rPr lang="en-US" sz="2800" dirty="0" smtClean="0">
                <a:solidFill>
                  <a:srgbClr val="000000"/>
                </a:solidFill>
                <a:latin typeface="Arial" charset="0"/>
              </a:rPr>
              <a:t>Left Viet Nam in 1911 and did not return until 1941</a:t>
            </a:r>
            <a:endParaRPr lang="en-US" sz="2800" dirty="0">
              <a:solidFill>
                <a:srgbClr val="000000"/>
              </a:solidFill>
              <a:latin typeface="Arial" charset="0"/>
            </a:endParaRPr>
          </a:p>
          <a:p>
            <a:pPr lvl="1" eaLnBrk="1" hangingPunct="1"/>
            <a:r>
              <a:rPr lang="en-US" dirty="0">
                <a:solidFill>
                  <a:srgbClr val="000000"/>
                </a:solidFill>
                <a:latin typeface="Arial" charset="0"/>
              </a:rPr>
              <a:t>Claimed greatest hero was George </a:t>
            </a:r>
            <a:r>
              <a:rPr lang="en-US" dirty="0" smtClean="0">
                <a:solidFill>
                  <a:srgbClr val="000000"/>
                </a:solidFill>
                <a:latin typeface="Arial" charset="0"/>
              </a:rPr>
              <a:t>Washington visited, Boston, San Francisco, and lived briefly in Brooklyn, London &amp; Paris</a:t>
            </a:r>
          </a:p>
          <a:p>
            <a:pPr lvl="1" eaLnBrk="1" hangingPunct="1"/>
            <a:r>
              <a:rPr lang="en-US" dirty="0" smtClean="0">
                <a:solidFill>
                  <a:srgbClr val="000000"/>
                </a:solidFill>
                <a:latin typeface="Arial" charset="0"/>
              </a:rPr>
              <a:t>Never kept diaries </a:t>
            </a:r>
            <a:endParaRPr lang="en-US" dirty="0">
              <a:solidFill>
                <a:srgbClr val="000000"/>
              </a:solidFill>
              <a:latin typeface="Arial" charset="0"/>
            </a:endParaRPr>
          </a:p>
          <a:p>
            <a:pPr eaLnBrk="1" hangingPunct="1"/>
            <a:r>
              <a:rPr lang="en-US" sz="2800" dirty="0">
                <a:latin typeface="Arial" charset="0"/>
              </a:rPr>
              <a:t>Ho pursues independence </a:t>
            </a:r>
          </a:p>
          <a:p>
            <a:pPr lvl="1" eaLnBrk="1" hangingPunct="1"/>
            <a:r>
              <a:rPr lang="en-US" dirty="0">
                <a:solidFill>
                  <a:srgbClr val="000000"/>
                </a:solidFill>
                <a:latin typeface="Arial" charset="0"/>
              </a:rPr>
              <a:t>Wrote letters to the French government</a:t>
            </a:r>
          </a:p>
          <a:p>
            <a:pPr lvl="1" eaLnBrk="1" hangingPunct="1"/>
            <a:r>
              <a:rPr lang="en-US" dirty="0">
                <a:solidFill>
                  <a:srgbClr val="000000"/>
                </a:solidFill>
                <a:latin typeface="Arial" charset="0"/>
              </a:rPr>
              <a:t>Tried to get a French government job </a:t>
            </a:r>
            <a:r>
              <a:rPr lang="en-US" dirty="0">
                <a:latin typeface="Arial" charset="0"/>
              </a:rPr>
              <a:t>to work within the system </a:t>
            </a:r>
          </a:p>
          <a:p>
            <a:pPr lvl="1" eaLnBrk="1" hangingPunct="1"/>
            <a:r>
              <a:rPr lang="en-US" dirty="0">
                <a:solidFill>
                  <a:srgbClr val="000000"/>
                </a:solidFill>
                <a:latin typeface="Arial" charset="0"/>
              </a:rPr>
              <a:t>Traveled all over the world seeking help 1930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175270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838200"/>
          </a:xfrm>
        </p:spPr>
        <p:txBody>
          <a:bodyPr/>
          <a:lstStyle/>
          <a:p>
            <a:r>
              <a:rPr lang="en-US" dirty="0" smtClean="0"/>
              <a:t>Ho Chi Minh</a:t>
            </a:r>
            <a:endParaRPr lang="en-US" dirty="0"/>
          </a:p>
        </p:txBody>
      </p:sp>
      <p:sp>
        <p:nvSpPr>
          <p:cNvPr id="3" name="Content Placeholder 2"/>
          <p:cNvSpPr>
            <a:spLocks noGrp="1"/>
          </p:cNvSpPr>
          <p:nvPr>
            <p:ph idx="1"/>
          </p:nvPr>
        </p:nvSpPr>
        <p:spPr>
          <a:xfrm>
            <a:off x="1066800" y="1371600"/>
            <a:ext cx="7620000" cy="4495800"/>
          </a:xfrm>
        </p:spPr>
        <p:txBody>
          <a:bodyPr/>
          <a:lstStyle/>
          <a:p>
            <a:r>
              <a:rPr lang="en-US" sz="2400" b="1" dirty="0" smtClean="0">
                <a:latin typeface="Arial" charset="0"/>
                <a:cs typeface="Arial" charset="0"/>
              </a:rPr>
              <a:t>Joined the USSRs COMINTERN for Assistance</a:t>
            </a:r>
          </a:p>
          <a:p>
            <a:r>
              <a:rPr lang="en-US" sz="2400" b="1" dirty="0" smtClean="0">
                <a:latin typeface="Arial" charset="0"/>
                <a:cs typeface="Arial" charset="0"/>
              </a:rPr>
              <a:t>COMINTERN sends him to Canton, China</a:t>
            </a:r>
          </a:p>
          <a:p>
            <a:r>
              <a:rPr lang="en-US" sz="2400" b="1" dirty="0" smtClean="0">
                <a:latin typeface="Arial" charset="0"/>
                <a:cs typeface="Arial" charset="0"/>
              </a:rPr>
              <a:t>The </a:t>
            </a:r>
            <a:r>
              <a:rPr lang="en-US" sz="2400" b="1" dirty="0">
                <a:latin typeface="Arial" charset="0"/>
                <a:cs typeface="Arial" charset="0"/>
              </a:rPr>
              <a:t>Indochinese Communist </a:t>
            </a:r>
            <a:r>
              <a:rPr lang="en-US" sz="2400" b="1" dirty="0" smtClean="0">
                <a:latin typeface="Arial" charset="0"/>
                <a:cs typeface="Arial" charset="0"/>
              </a:rPr>
              <a:t>Party</a:t>
            </a:r>
            <a:r>
              <a:rPr lang="en-US" sz="2400" b="1" dirty="0">
                <a:latin typeface="Arial" charset="0"/>
                <a:cs typeface="Arial" charset="0"/>
              </a:rPr>
              <a:t> </a:t>
            </a:r>
            <a:r>
              <a:rPr lang="en-US" sz="2400" b="1" dirty="0" smtClean="0">
                <a:latin typeface="Arial" charset="0"/>
                <a:cs typeface="Arial" charset="0"/>
              </a:rPr>
              <a:t>founded in 1930</a:t>
            </a:r>
          </a:p>
          <a:p>
            <a:r>
              <a:rPr lang="en-US" sz="2400" b="1" dirty="0" smtClean="0">
                <a:latin typeface="Arial" charset="0"/>
                <a:cs typeface="Arial" charset="0"/>
              </a:rPr>
              <a:t>Early 1930’s he begins to fall out of favor with Moscow, too Nationalistic (instead of..)</a:t>
            </a:r>
          </a:p>
          <a:p>
            <a:r>
              <a:rPr lang="en-US" sz="2400" b="1" dirty="0">
                <a:latin typeface="Arial" charset="0"/>
                <a:cs typeface="Arial" charset="0"/>
              </a:rPr>
              <a:t>1931-1933 the British arrest and hold him Hong Kong</a:t>
            </a:r>
          </a:p>
          <a:p>
            <a:r>
              <a:rPr lang="en-US" sz="2400" b="1" dirty="0" smtClean="0">
                <a:latin typeface="Arial" charset="0"/>
                <a:cs typeface="Arial" charset="0"/>
              </a:rPr>
              <a:t>Released heads to Moscow (1933-1938)</a:t>
            </a:r>
          </a:p>
          <a:p>
            <a:r>
              <a:rPr lang="en-US" sz="2400" b="1" dirty="0" smtClean="0">
                <a:latin typeface="Arial" charset="0"/>
                <a:cs typeface="Arial" charset="0"/>
              </a:rPr>
              <a:t>Leaves Moscow for S. China (1938-1941)</a:t>
            </a:r>
          </a:p>
          <a:p>
            <a:r>
              <a:rPr lang="en-US" sz="2400" b="1" dirty="0" smtClean="0">
                <a:latin typeface="Arial" charset="0"/>
                <a:cs typeface="Arial" charset="0"/>
              </a:rPr>
              <a:t>After </a:t>
            </a:r>
            <a:r>
              <a:rPr lang="en-US" sz="2400" b="1" dirty="0">
                <a:latin typeface="Arial" charset="0"/>
                <a:cs typeface="Arial" charset="0"/>
              </a:rPr>
              <a:t>adopting the name Ho Chi Minh, or "He Who Enlightens," he returned to Vietnam in </a:t>
            </a:r>
            <a:r>
              <a:rPr lang="en-US" sz="2400" b="1" dirty="0" smtClean="0">
                <a:latin typeface="Arial" charset="0"/>
                <a:cs typeface="Arial" charset="0"/>
              </a:rPr>
              <a:t>1941</a:t>
            </a:r>
            <a:endParaRPr lang="en-US" sz="2400" b="1" dirty="0">
              <a:latin typeface="Arial" charset="0"/>
              <a:cs typeface="Arial" charset="0"/>
            </a:endParaRP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002113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Indochinese Communist Party</a:t>
            </a:r>
            <a:br>
              <a:rPr lang="en-US" sz="4000" dirty="0" smtClean="0"/>
            </a:br>
            <a:r>
              <a:rPr lang="en-US" sz="4000" dirty="0" smtClean="0"/>
              <a:t>Pac Bo (Northern Vietnam) 1941</a:t>
            </a:r>
            <a:endParaRPr lang="en-US" sz="4000" dirty="0"/>
          </a:p>
        </p:txBody>
      </p:sp>
      <p:sp>
        <p:nvSpPr>
          <p:cNvPr id="3" name="Content Placeholder 2"/>
          <p:cNvSpPr>
            <a:spLocks noGrp="1"/>
          </p:cNvSpPr>
          <p:nvPr>
            <p:ph idx="1"/>
          </p:nvPr>
        </p:nvSpPr>
        <p:spPr/>
        <p:txBody>
          <a:bodyPr/>
          <a:lstStyle/>
          <a:p>
            <a:r>
              <a:rPr lang="en-US" b="1" i="1" dirty="0" smtClean="0"/>
              <a:t>Viet Nam Doc Lap Dong Minh </a:t>
            </a:r>
            <a:r>
              <a:rPr lang="en-US" dirty="0" smtClean="0"/>
              <a:t>established</a:t>
            </a:r>
          </a:p>
          <a:p>
            <a:pPr lvl="1"/>
            <a:r>
              <a:rPr lang="en-US" b="1" dirty="0" smtClean="0"/>
              <a:t>Translated</a:t>
            </a:r>
            <a:r>
              <a:rPr lang="en-US" dirty="0" smtClean="0"/>
              <a:t>: </a:t>
            </a:r>
            <a:r>
              <a:rPr lang="en-US" i="1" dirty="0" smtClean="0"/>
              <a:t>League for the Independence of Vietnam</a:t>
            </a:r>
          </a:p>
          <a:p>
            <a:pPr lvl="1"/>
            <a:r>
              <a:rPr lang="en-US" dirty="0"/>
              <a:t>a</a:t>
            </a:r>
            <a:r>
              <a:rPr lang="en-US" dirty="0" smtClean="0"/>
              <a:t>.k.a.  </a:t>
            </a:r>
            <a:r>
              <a:rPr lang="en-US" b="1" u="sng" dirty="0" smtClean="0"/>
              <a:t>Viet Minh</a:t>
            </a:r>
          </a:p>
          <a:p>
            <a:pPr lvl="1"/>
            <a:r>
              <a:rPr lang="en-US" dirty="0" smtClean="0"/>
              <a:t>The League would be an independence  movement under communist control</a:t>
            </a:r>
          </a:p>
          <a:p>
            <a:pPr lvl="1"/>
            <a:r>
              <a:rPr lang="en-US" b="1" i="1" u="sng" dirty="0" smtClean="0"/>
              <a:t>#1 Priority Independence For Vietnam</a:t>
            </a:r>
          </a:p>
          <a:p>
            <a:pPr lvl="1"/>
            <a:r>
              <a:rPr lang="en-US" b="1" dirty="0" smtClean="0"/>
              <a:t>#2 Priority Class Struggle</a:t>
            </a:r>
            <a:endParaRPr lang="en-US"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851912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5400" dirty="0" smtClean="0"/>
              <a:t>Vo Nguyen </a:t>
            </a:r>
            <a:r>
              <a:rPr lang="en-US" sz="5400" dirty="0" err="1" smtClean="0"/>
              <a:t>Giap</a:t>
            </a:r>
            <a:endParaRPr lang="en-US" sz="5400" dirty="0"/>
          </a:p>
        </p:txBody>
      </p:sp>
      <p:sp>
        <p:nvSpPr>
          <p:cNvPr id="89091" name="Rectangle 3"/>
          <p:cNvSpPr>
            <a:spLocks noGrp="1" noChangeArrowheads="1"/>
          </p:cNvSpPr>
          <p:nvPr>
            <p:ph type="body" sz="half" idx="2"/>
          </p:nvPr>
        </p:nvSpPr>
        <p:spPr>
          <a:xfrm>
            <a:off x="3962400" y="1981200"/>
            <a:ext cx="4495800" cy="4114800"/>
          </a:xfrm>
        </p:spPr>
        <p:txBody>
          <a:bodyPr/>
          <a:lstStyle/>
          <a:p>
            <a:pPr>
              <a:lnSpc>
                <a:spcPct val="90000"/>
              </a:lnSpc>
            </a:pPr>
            <a:r>
              <a:rPr lang="en-US" sz="2400" dirty="0"/>
              <a:t>The French Vichy government opened Vietnam to the Japanese.</a:t>
            </a:r>
          </a:p>
          <a:p>
            <a:pPr>
              <a:lnSpc>
                <a:spcPct val="90000"/>
              </a:lnSpc>
            </a:pPr>
            <a:r>
              <a:rPr lang="en-US" sz="2400" b="1" dirty="0"/>
              <a:t>Ho </a:t>
            </a:r>
            <a:r>
              <a:rPr lang="en-US" sz="2400" b="1" dirty="0" err="1"/>
              <a:t>Chih</a:t>
            </a:r>
            <a:r>
              <a:rPr lang="en-US" sz="2400" b="1" dirty="0"/>
              <a:t> Minh set up headquarters in a cave in </a:t>
            </a:r>
            <a:r>
              <a:rPr lang="en-US" sz="2400" b="1" dirty="0" err="1"/>
              <a:t>Bac</a:t>
            </a:r>
            <a:r>
              <a:rPr lang="en-US" sz="2400" b="1" dirty="0"/>
              <a:t> Bo in 1941. Vo Nguyen </a:t>
            </a:r>
            <a:r>
              <a:rPr lang="en-US" sz="2400" b="1" dirty="0" err="1"/>
              <a:t>Giap</a:t>
            </a:r>
            <a:r>
              <a:rPr lang="en-US" sz="2400" b="1" dirty="0"/>
              <a:t> was appointed to lead Viet Minh military forces. </a:t>
            </a:r>
          </a:p>
          <a:p>
            <a:pPr>
              <a:lnSpc>
                <a:spcPct val="90000"/>
              </a:lnSpc>
            </a:pPr>
            <a:r>
              <a:rPr lang="en-US" sz="2400" dirty="0"/>
              <a:t>Ho’s resistance campaign against the Japanese and Vichy French was </a:t>
            </a:r>
            <a:r>
              <a:rPr lang="en-US" sz="2400" b="1" i="1" dirty="0"/>
              <a:t>supported by the U.S. Office of Strategic Services.</a:t>
            </a:r>
          </a:p>
          <a:p>
            <a:pPr>
              <a:lnSpc>
                <a:spcPct val="90000"/>
              </a:lnSpc>
            </a:pPr>
            <a:endParaRPr lang="en-US" sz="2400" dirty="0"/>
          </a:p>
        </p:txBody>
      </p:sp>
      <p:pic>
        <p:nvPicPr>
          <p:cNvPr id="89094" name="Picture 6" descr="C:\My Documents\My Pictures\Vietnam Vo_Nguyen_Giap_.jpg"/>
          <p:cNvPicPr>
            <a:picLocks noGrp="1" noChangeAspect="1" noChangeArrowheads="1"/>
          </p:cNvPicPr>
          <p:nvPr>
            <p:ph type="clipArt" sz="half" idx="1"/>
          </p:nvPr>
        </p:nvPicPr>
        <p:blipFill>
          <a:blip r:embed="rId2"/>
          <a:srcRect/>
          <a:stretch>
            <a:fillRect/>
          </a:stretch>
        </p:blipFill>
        <p:spPr>
          <a:xfrm>
            <a:off x="876300" y="1981200"/>
            <a:ext cx="2857500" cy="3505200"/>
          </a:xfrm>
          <a:noFill/>
          <a:ln/>
        </p:spPr>
      </p:pic>
      <p:sp>
        <p:nvSpPr>
          <p:cNvPr id="89095" name="Text Box 7"/>
          <p:cNvSpPr txBox="1">
            <a:spLocks noChangeArrowheads="1"/>
          </p:cNvSpPr>
          <p:nvPr/>
        </p:nvSpPr>
        <p:spPr bwMode="auto">
          <a:xfrm>
            <a:off x="898525" y="5527675"/>
            <a:ext cx="2952750" cy="457200"/>
          </a:xfrm>
          <a:prstGeom prst="rect">
            <a:avLst/>
          </a:prstGeom>
          <a:noFill/>
          <a:ln w="9525">
            <a:noFill/>
            <a:miter lim="800000"/>
            <a:headEnd/>
            <a:tailEnd/>
          </a:ln>
          <a:effectLst/>
        </p:spPr>
        <p:txBody>
          <a:bodyPr wrap="none">
            <a:prstTxWarp prst="textNoShape">
              <a:avLst/>
            </a:prstTxWarp>
            <a:spAutoFit/>
          </a:bodyPr>
          <a:lstStyle/>
          <a:p>
            <a:r>
              <a:rPr lang="en-US"/>
              <a:t>Vo Nguyen Giap 1911</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atin typeface="Arial" charset="0"/>
              </a:rPr>
              <a:t>Ho Chi Minh</a:t>
            </a:r>
          </a:p>
        </p:txBody>
      </p:sp>
      <p:sp>
        <p:nvSpPr>
          <p:cNvPr id="18435" name="Rectangle 3"/>
          <p:cNvSpPr>
            <a:spLocks noGrp="1" noChangeArrowheads="1"/>
          </p:cNvSpPr>
          <p:nvPr>
            <p:ph type="body" idx="1"/>
          </p:nvPr>
        </p:nvSpPr>
        <p:spPr/>
        <p:txBody>
          <a:bodyPr/>
          <a:lstStyle/>
          <a:p>
            <a:r>
              <a:rPr lang="en-US" b="1" dirty="0" smtClean="0">
                <a:solidFill>
                  <a:srgbClr val="000000"/>
                </a:solidFill>
                <a:latin typeface="Arial" charset="0"/>
              </a:rPr>
              <a:t>Different from some of the other “Communist” leaders</a:t>
            </a:r>
          </a:p>
          <a:p>
            <a:r>
              <a:rPr lang="en-US" b="1" dirty="0" smtClean="0">
                <a:solidFill>
                  <a:srgbClr val="000000"/>
                </a:solidFill>
                <a:latin typeface="Arial" charset="0"/>
              </a:rPr>
              <a:t>Not too much hands-on with the Party</a:t>
            </a:r>
          </a:p>
          <a:p>
            <a:r>
              <a:rPr lang="en-US" b="1" dirty="0" smtClean="0">
                <a:solidFill>
                  <a:srgbClr val="000000"/>
                </a:solidFill>
                <a:latin typeface="Arial" charset="0"/>
              </a:rPr>
              <a:t>Much more cosmopolitan, widely traveled than especially Stalin</a:t>
            </a:r>
          </a:p>
          <a:p>
            <a:r>
              <a:rPr lang="en-US" b="1" dirty="0" smtClean="0">
                <a:solidFill>
                  <a:srgbClr val="000000"/>
                </a:solidFill>
                <a:latin typeface="Arial" charset="0"/>
              </a:rPr>
              <a:t>As late as 1952, Stalin was still calling him a </a:t>
            </a:r>
            <a:r>
              <a:rPr lang="en-US" b="1" dirty="0">
                <a:solidFill>
                  <a:srgbClr val="000000"/>
                </a:solidFill>
                <a:latin typeface="Arial" charset="0"/>
              </a:rPr>
              <a:t>T</a:t>
            </a:r>
            <a:r>
              <a:rPr lang="en-US" b="1" dirty="0" smtClean="0">
                <a:solidFill>
                  <a:srgbClr val="000000"/>
                </a:solidFill>
                <a:latin typeface="Arial" charset="0"/>
              </a:rPr>
              <a:t>rue Nationalist</a:t>
            </a:r>
            <a:endParaRPr lang="en-US" b="1" dirty="0">
              <a:solidFill>
                <a:srgbClr val="000000"/>
              </a:solidFill>
              <a:latin typeface="Arial"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842044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4515" name="Picture 2051" descr="http://www.marxists.org/reference/archive/ho-chi-minh/images/ho2.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66800" y="381000"/>
            <a:ext cx="2667000" cy="216217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64517" name="Picture 2053" descr="http://www.pbs.org/wgbh/amex/honor/peopleevents/images/hochiminh.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810375" y="304800"/>
            <a:ext cx="1914525" cy="23622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64519" name="Picture 2055" descr="http://www.cpv.org.vn/hochiminh_en/life_work/pvd-hcm/pvd-hcm.gif"/>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819400" y="2743200"/>
            <a:ext cx="4114800" cy="3760788"/>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651564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5" name="Rectangle 3"/>
          <p:cNvSpPr>
            <a:spLocks noGrp="1" noChangeArrowheads="1"/>
          </p:cNvSpPr>
          <p:nvPr>
            <p:ph type="body" idx="1"/>
          </p:nvPr>
        </p:nvSpPr>
        <p:spPr>
          <a:xfrm>
            <a:off x="1143000" y="1219200"/>
            <a:ext cx="7467600" cy="2209800"/>
          </a:xfrm>
        </p:spPr>
        <p:txBody>
          <a:bodyPr/>
          <a:lstStyle/>
          <a:p>
            <a:pPr eaLnBrk="1" hangingPunct="1">
              <a:lnSpc>
                <a:spcPct val="90000"/>
              </a:lnSpc>
              <a:defRPr/>
            </a:pPr>
            <a:r>
              <a:rPr lang="en-US" sz="2400" b="1" dirty="0" smtClean="0">
                <a:solidFill>
                  <a:srgbClr val="221304"/>
                </a:solidFill>
                <a:latin typeface="Verdana" charset="0"/>
                <a:cs typeface="+mn-cs"/>
              </a:rPr>
              <a:t>1940 – The </a:t>
            </a:r>
            <a:r>
              <a:rPr lang="en-US" sz="2400" b="1" i="1" dirty="0" smtClean="0">
                <a:solidFill>
                  <a:srgbClr val="221304"/>
                </a:solidFill>
                <a:latin typeface="Verdana" charset="0"/>
                <a:cs typeface="+mn-cs"/>
              </a:rPr>
              <a:t>Japanese invaded Indochina </a:t>
            </a:r>
            <a:r>
              <a:rPr lang="en-US" sz="2400" b="1" dirty="0" smtClean="0">
                <a:solidFill>
                  <a:srgbClr val="221304"/>
                </a:solidFill>
                <a:latin typeface="Verdana" charset="0"/>
                <a:cs typeface="+mn-cs"/>
              </a:rPr>
              <a:t>– saw Indochina as a stepping stone into South-East Asia, as well as a vital storehouse of resources.</a:t>
            </a:r>
          </a:p>
          <a:p>
            <a:pPr eaLnBrk="1" hangingPunct="1">
              <a:lnSpc>
                <a:spcPct val="90000"/>
              </a:lnSpc>
              <a:defRPr/>
            </a:pPr>
            <a:r>
              <a:rPr lang="en-US" sz="2400" b="1" dirty="0" smtClean="0">
                <a:solidFill>
                  <a:srgbClr val="221304"/>
                </a:solidFill>
                <a:latin typeface="Verdana" charset="0"/>
                <a:cs typeface="+mn-cs"/>
              </a:rPr>
              <a:t>Japan still allowed the French control of Indochina</a:t>
            </a:r>
            <a:r>
              <a:rPr lang="ja-JP" altLang="en-US" sz="2400" b="1" dirty="0" smtClean="0">
                <a:solidFill>
                  <a:srgbClr val="221304"/>
                </a:solidFill>
                <a:latin typeface="Arial"/>
                <a:cs typeface="+mn-cs"/>
              </a:rPr>
              <a:t>’</a:t>
            </a:r>
            <a:r>
              <a:rPr lang="en-US" sz="2400" b="1" dirty="0" smtClean="0">
                <a:solidFill>
                  <a:srgbClr val="221304"/>
                </a:solidFill>
                <a:latin typeface="Verdana" charset="0"/>
                <a:cs typeface="+mn-cs"/>
              </a:rPr>
              <a:t>s administration (puppet Regime)</a:t>
            </a:r>
          </a:p>
          <a:p>
            <a:pPr eaLnBrk="1" hangingPunct="1">
              <a:lnSpc>
                <a:spcPct val="90000"/>
              </a:lnSpc>
              <a:defRPr/>
            </a:pPr>
            <a:r>
              <a:rPr lang="en-US" sz="2400" b="1" dirty="0" smtClean="0">
                <a:solidFill>
                  <a:srgbClr val="221304"/>
                </a:solidFill>
                <a:latin typeface="Verdana" charset="0"/>
                <a:cs typeface="+mn-cs"/>
              </a:rPr>
              <a:t>In March 1945 (with allied attacks coming) Japan seized all control of Indochina - almost a century of French rule had ended.</a:t>
            </a:r>
          </a:p>
          <a:p>
            <a:pPr eaLnBrk="1" hangingPunct="1">
              <a:lnSpc>
                <a:spcPct val="90000"/>
              </a:lnSpc>
              <a:defRPr/>
            </a:pPr>
            <a:r>
              <a:rPr lang="en-US" sz="2400" b="1" dirty="0" smtClean="0">
                <a:solidFill>
                  <a:srgbClr val="221304"/>
                </a:solidFill>
                <a:latin typeface="Verdana" charset="0"/>
                <a:cs typeface="+mn-cs"/>
              </a:rPr>
              <a:t>Within 6 months the Japanese surrendered.</a:t>
            </a:r>
          </a:p>
          <a:p>
            <a:pPr eaLnBrk="1" hangingPunct="1">
              <a:lnSpc>
                <a:spcPct val="90000"/>
              </a:lnSpc>
              <a:defRPr/>
            </a:pPr>
            <a:r>
              <a:rPr lang="en-US" sz="2400" b="1" dirty="0" smtClean="0">
                <a:solidFill>
                  <a:srgbClr val="221304"/>
                </a:solidFill>
                <a:latin typeface="Verdana" charset="0"/>
              </a:rPr>
              <a:t>Ho spent most of the war in Northern Vietnam (helped the Allies </a:t>
            </a:r>
            <a:r>
              <a:rPr lang="en-US" sz="2400" b="1" dirty="0" err="1" smtClean="0">
                <a:solidFill>
                  <a:srgbClr val="221304"/>
                </a:solidFill>
                <a:latin typeface="Verdana" charset="0"/>
              </a:rPr>
              <a:t>vs</a:t>
            </a:r>
            <a:r>
              <a:rPr lang="en-US" sz="2400" b="1" dirty="0" smtClean="0">
                <a:solidFill>
                  <a:srgbClr val="221304"/>
                </a:solidFill>
                <a:latin typeface="Verdana" charset="0"/>
              </a:rPr>
              <a:t> Japan)</a:t>
            </a:r>
            <a:endParaRPr lang="en-US" sz="2400" b="1" dirty="0" smtClean="0">
              <a:solidFill>
                <a:srgbClr val="221304"/>
              </a:solidFill>
              <a:latin typeface="Verdana" charset="0"/>
              <a:cs typeface="+mn-cs"/>
            </a:endParaRPr>
          </a:p>
        </p:txBody>
      </p:sp>
      <p:sp>
        <p:nvSpPr>
          <p:cNvPr id="59396" name="Rectangle 4"/>
          <p:cNvSpPr>
            <a:spLocks noRot="1" noChangeArrowheads="1"/>
          </p:cNvSpPr>
          <p:nvPr/>
        </p:nvSpPr>
        <p:spPr bwMode="auto">
          <a:xfrm>
            <a:off x="533400" y="0"/>
            <a:ext cx="8229600" cy="12954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lstStyle/>
          <a:p>
            <a:pPr algn="ctr">
              <a:defRPr/>
            </a:pPr>
            <a:r>
              <a:rPr lang="en-US" sz="3200" b="1" dirty="0" smtClean="0">
                <a:solidFill>
                  <a:schemeClr val="tx2"/>
                </a:solidFill>
                <a:effectLst>
                  <a:outerShdw blurRad="38100" dist="38100" dir="2700000" algn="tl">
                    <a:srgbClr val="000000"/>
                  </a:outerShdw>
                </a:effectLst>
                <a:cs typeface="+mn-cs"/>
              </a:rPr>
              <a:t>  </a:t>
            </a:r>
            <a:r>
              <a:rPr lang="en-US" sz="2800" b="1" dirty="0">
                <a:solidFill>
                  <a:schemeClr val="tx2"/>
                </a:solidFill>
                <a:effectLst>
                  <a:outerShdw blurRad="38100" dist="38100" dir="2700000" algn="tl">
                    <a:srgbClr val="000000"/>
                  </a:outerShdw>
                </a:effectLst>
              </a:rPr>
              <a:t>French </a:t>
            </a:r>
            <a:r>
              <a:rPr lang="en-US" sz="2800" b="1" dirty="0" smtClean="0">
                <a:solidFill>
                  <a:schemeClr val="tx2"/>
                </a:solidFill>
                <a:effectLst>
                  <a:outerShdw blurRad="38100" dist="38100" dir="2700000" algn="tl">
                    <a:srgbClr val="000000"/>
                  </a:outerShdw>
                </a:effectLst>
              </a:rPr>
              <a:t>Colonization&gt;</a:t>
            </a:r>
            <a:r>
              <a:rPr lang="en-US" sz="2800" b="1" u="sng" dirty="0">
                <a:solidFill>
                  <a:srgbClr val="221304"/>
                </a:solidFill>
                <a:latin typeface="Verdana" charset="0"/>
              </a:rPr>
              <a:t>Japanese occupation</a:t>
            </a:r>
            <a:endParaRPr lang="en-US" sz="2800" u="sng" dirty="0">
              <a:solidFill>
                <a:srgbClr val="221304"/>
              </a:solidFill>
              <a:latin typeface="Verdana" charset="0"/>
            </a:endParaRPr>
          </a:p>
          <a:p>
            <a:pPr algn="ctr" eaLnBrk="1" hangingPunct="1">
              <a:defRPr/>
            </a:pPr>
            <a:endParaRPr lang="en-US" sz="3200" b="1" dirty="0">
              <a:solidFill>
                <a:schemeClr val="tx2"/>
              </a:solidFill>
              <a:effectLst>
                <a:outerShdw blurRad="38100" dist="38100" dir="2700000" algn="tl">
                  <a:srgbClr val="000000"/>
                </a:outerShdw>
              </a:effectLst>
              <a:cs typeface="+mn-cs"/>
            </a:endParaRPr>
          </a:p>
        </p:txBody>
      </p:sp>
      <p:sp>
        <p:nvSpPr>
          <p:cNvPr id="59397" name="Rectangle 5"/>
          <p:cNvSpPr>
            <a:spLocks noRot="1" noChangeArrowheads="1"/>
          </p:cNvSpPr>
          <p:nvPr/>
        </p:nvSpPr>
        <p:spPr bwMode="auto">
          <a:xfrm>
            <a:off x="381000" y="228600"/>
            <a:ext cx="8534400" cy="11430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nchor="ctr"/>
          <a:lstStyle/>
          <a:p>
            <a:pPr algn="ctr" eaLnBrk="1" hangingPunct="1">
              <a:defRPr/>
            </a:pPr>
            <a:r>
              <a:rPr lang="en-US" sz="2000" b="1" dirty="0">
                <a:solidFill>
                  <a:srgbClr val="221304"/>
                </a:solidFill>
                <a:effectLst>
                  <a:outerShdw blurRad="38100" dist="38100" dir="2700000" algn="tl">
                    <a:srgbClr val="000000"/>
                  </a:outerShdw>
                </a:effectLst>
                <a:cs typeface="+mn-cs"/>
              </a:rPr>
              <a:t>FQ:  </a:t>
            </a:r>
            <a:r>
              <a:rPr lang="en-US" sz="2000" b="1" i="1" dirty="0">
                <a:solidFill>
                  <a:srgbClr val="221304"/>
                </a:solidFill>
                <a:effectLst>
                  <a:outerShdw blurRad="38100" dist="38100" dir="2700000" algn="tl">
                    <a:srgbClr val="000000"/>
                  </a:outerShdw>
                </a:effectLst>
                <a:cs typeface="+mn-cs"/>
              </a:rPr>
              <a:t>How did French colonialism stimulate Indochinese nationalism?</a:t>
            </a:r>
          </a:p>
        </p:txBody>
      </p:sp>
      <p:sp>
        <p:nvSpPr>
          <p:cNvPr id="59400" name="Line 8"/>
          <p:cNvSpPr>
            <a:spLocks noChangeShapeType="1"/>
          </p:cNvSpPr>
          <p:nvPr/>
        </p:nvSpPr>
        <p:spPr bwMode="auto">
          <a:xfrm>
            <a:off x="0" y="1143000"/>
            <a:ext cx="9144000" cy="0"/>
          </a:xfrm>
          <a:prstGeom prst="line">
            <a:avLst/>
          </a:prstGeom>
          <a:noFill/>
          <a:ln w="19050">
            <a:solidFill>
              <a:srgbClr val="FF0000"/>
            </a:solidFill>
            <a:round/>
            <a:headEnd/>
            <a:tailEnd/>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537333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1066800" y="1981200"/>
            <a:ext cx="7620000" cy="4031873"/>
          </a:xfrm>
          <a:prstGeom prst="rect">
            <a:avLst/>
          </a:prstGeom>
        </p:spPr>
        <p:txBody>
          <a:bodyPr wrap="square">
            <a:spAutoFit/>
          </a:bodyPr>
          <a:lstStyle/>
          <a:p>
            <a:pPr marL="342900" lvl="0" indent="-342900">
              <a:buFont typeface="Arial"/>
              <a:buChar char="•"/>
            </a:pPr>
            <a:r>
              <a:rPr lang="en-US" sz="3200" dirty="0" smtClean="0">
                <a:solidFill>
                  <a:schemeClr val="tx2"/>
                </a:solidFill>
                <a:latin typeface="Arial" charset="0"/>
                <a:ea typeface="Times New Roman" charset="0"/>
                <a:cs typeface="Arial" charset="0"/>
              </a:rPr>
              <a:t>Explain </a:t>
            </a:r>
            <a:r>
              <a:rPr lang="en-US" sz="3200" dirty="0">
                <a:solidFill>
                  <a:schemeClr val="tx2"/>
                </a:solidFill>
                <a:latin typeface="Arial" charset="0"/>
                <a:ea typeface="Times New Roman" charset="0"/>
                <a:cs typeface="Arial" charset="0"/>
              </a:rPr>
              <a:t>the French aims: </a:t>
            </a:r>
            <a:r>
              <a:rPr lang="ja-JP" altLang="en-US" sz="3200" i="1" dirty="0">
                <a:solidFill>
                  <a:schemeClr val="tx2"/>
                </a:solidFill>
                <a:latin typeface="Arial"/>
                <a:ea typeface="Times New Roman" charset="0"/>
                <a:cs typeface="Arial" charset="0"/>
              </a:rPr>
              <a:t>“</a:t>
            </a:r>
            <a:r>
              <a:rPr lang="en-US" sz="3200" i="1" dirty="0">
                <a:solidFill>
                  <a:schemeClr val="tx2"/>
                </a:solidFill>
                <a:latin typeface="Arial" charset="0"/>
                <a:ea typeface="Times New Roman" charset="0"/>
                <a:cs typeface="Arial" charset="0"/>
              </a:rPr>
              <a:t>God, gold and glory</a:t>
            </a:r>
            <a:r>
              <a:rPr lang="ja-JP" altLang="en-US" sz="3200" i="1" dirty="0" smtClean="0">
                <a:solidFill>
                  <a:schemeClr val="tx2"/>
                </a:solidFill>
                <a:latin typeface="Arial"/>
                <a:ea typeface="Times New Roman" charset="0"/>
                <a:cs typeface="Arial" charset="0"/>
              </a:rPr>
              <a:t>”</a:t>
            </a:r>
            <a:endParaRPr lang="en-US" altLang="ja-JP" sz="3200" i="1" dirty="0">
              <a:solidFill>
                <a:schemeClr val="tx2"/>
              </a:solidFill>
              <a:latin typeface="Arial"/>
              <a:ea typeface="Times New Roman" charset="0"/>
              <a:cs typeface="Arial" charset="0"/>
            </a:endParaRPr>
          </a:p>
          <a:p>
            <a:pPr marL="342900" lvl="0" indent="-342900">
              <a:buFont typeface="Arial"/>
              <a:buChar char="•"/>
            </a:pPr>
            <a:endParaRPr lang="en-US" sz="3200" i="1" dirty="0" smtClean="0">
              <a:solidFill>
                <a:schemeClr val="tx2"/>
              </a:solidFill>
              <a:latin typeface="Arial"/>
              <a:ea typeface="Times New Roman" charset="0"/>
              <a:cs typeface="Arial" charset="0"/>
            </a:endParaRPr>
          </a:p>
          <a:p>
            <a:pPr marL="342900" lvl="0" indent="-342900">
              <a:buFont typeface="Arial"/>
              <a:buChar char="•"/>
            </a:pPr>
            <a:r>
              <a:rPr lang="en-US" sz="3200" dirty="0" smtClean="0">
                <a:solidFill>
                  <a:schemeClr val="tx2"/>
                </a:solidFill>
                <a:latin typeface="Arial" charset="0"/>
                <a:cs typeface="Times New Roman" charset="0"/>
              </a:rPr>
              <a:t>Assess </a:t>
            </a:r>
            <a:r>
              <a:rPr lang="en-US" sz="3200" dirty="0">
                <a:solidFill>
                  <a:schemeClr val="tx2"/>
                </a:solidFill>
                <a:latin typeface="Arial" charset="0"/>
                <a:cs typeface="Times New Roman" charset="0"/>
              </a:rPr>
              <a:t>the positive and negative effects of French rule in </a:t>
            </a:r>
            <a:r>
              <a:rPr lang="en-US" sz="3200" dirty="0" smtClean="0">
                <a:solidFill>
                  <a:schemeClr val="tx2"/>
                </a:solidFill>
                <a:latin typeface="Arial" charset="0"/>
                <a:cs typeface="Times New Roman" charset="0"/>
              </a:rPr>
              <a:t>Indochina</a:t>
            </a:r>
            <a:endParaRPr lang="en-US" sz="3200" dirty="0" smtClean="0">
              <a:solidFill>
                <a:schemeClr val="tx2"/>
              </a:solidFill>
              <a:latin typeface="Verdana" charset="0"/>
            </a:endParaRPr>
          </a:p>
          <a:p>
            <a:pPr marL="342900" lvl="0" indent="-342900">
              <a:buFont typeface="Arial"/>
              <a:buChar char="•"/>
            </a:pPr>
            <a:endParaRPr lang="en-US" sz="3200" dirty="0">
              <a:solidFill>
                <a:schemeClr val="tx2"/>
              </a:solidFill>
              <a:latin typeface="Verdana" charset="0"/>
              <a:cs typeface="Times New Roman" charset="0"/>
            </a:endParaRPr>
          </a:p>
          <a:p>
            <a:pPr marL="342900" lvl="0" indent="-342900">
              <a:buFont typeface="Arial"/>
              <a:buChar char="•"/>
            </a:pPr>
            <a:r>
              <a:rPr lang="en-US" sz="3200" dirty="0" smtClean="0">
                <a:solidFill>
                  <a:schemeClr val="tx2"/>
                </a:solidFill>
                <a:latin typeface="Arial" charset="0"/>
                <a:cs typeface="Times New Roman" charset="0"/>
              </a:rPr>
              <a:t>Why </a:t>
            </a:r>
            <a:r>
              <a:rPr lang="en-US" sz="3200" dirty="0">
                <a:solidFill>
                  <a:schemeClr val="tx2"/>
                </a:solidFill>
                <a:latin typeface="Arial" charset="0"/>
                <a:cs typeface="Times New Roman" charset="0"/>
              </a:rPr>
              <a:t>did Ho chi minh succeed where </a:t>
            </a:r>
            <a:r>
              <a:rPr lang="en-US" sz="3200" dirty="0" err="1">
                <a:solidFill>
                  <a:schemeClr val="tx2"/>
                </a:solidFill>
                <a:latin typeface="Arial" charset="0"/>
                <a:cs typeface="Times New Roman" charset="0"/>
              </a:rPr>
              <a:t>Phan</a:t>
            </a:r>
            <a:r>
              <a:rPr lang="en-US" sz="3200" dirty="0">
                <a:solidFill>
                  <a:schemeClr val="tx2"/>
                </a:solidFill>
                <a:latin typeface="Arial" charset="0"/>
                <a:cs typeface="Times New Roman" charset="0"/>
              </a:rPr>
              <a:t> </a:t>
            </a:r>
            <a:r>
              <a:rPr lang="en-US" sz="3200" dirty="0" err="1">
                <a:solidFill>
                  <a:schemeClr val="tx2"/>
                </a:solidFill>
                <a:latin typeface="Arial" charset="0"/>
                <a:cs typeface="Times New Roman" charset="0"/>
              </a:rPr>
              <a:t>Boi</a:t>
            </a:r>
            <a:r>
              <a:rPr lang="en-US" sz="3200" dirty="0">
                <a:solidFill>
                  <a:schemeClr val="tx2"/>
                </a:solidFill>
                <a:latin typeface="Arial" charset="0"/>
                <a:cs typeface="Times New Roman" charset="0"/>
              </a:rPr>
              <a:t> </a:t>
            </a:r>
            <a:r>
              <a:rPr lang="en-US" sz="3200" dirty="0" err="1">
                <a:solidFill>
                  <a:schemeClr val="tx2"/>
                </a:solidFill>
                <a:latin typeface="Arial" charset="0"/>
                <a:cs typeface="Times New Roman" charset="0"/>
              </a:rPr>
              <a:t>Chau</a:t>
            </a:r>
            <a:r>
              <a:rPr lang="en-US" sz="3200" dirty="0">
                <a:solidFill>
                  <a:schemeClr val="tx2"/>
                </a:solidFill>
                <a:latin typeface="Arial" charset="0"/>
                <a:cs typeface="Times New Roman" charset="0"/>
              </a:rPr>
              <a:t> failed</a:t>
            </a:r>
            <a:r>
              <a:rPr lang="en-US" sz="3200" dirty="0" smtClean="0">
                <a:solidFill>
                  <a:schemeClr val="tx2"/>
                </a:solidFill>
                <a:latin typeface="Arial" charset="0"/>
                <a:cs typeface="Times New Roman" charset="0"/>
              </a:rPr>
              <a:t>?</a:t>
            </a:r>
            <a:endParaRPr lang="en-US" sz="3200" dirty="0">
              <a:solidFill>
                <a:schemeClr val="tx2"/>
              </a:solidFill>
              <a:latin typeface="Verdana" charset="0"/>
            </a:endParaRPr>
          </a:p>
        </p:txBody>
      </p:sp>
      <p:sp>
        <p:nvSpPr>
          <p:cNvPr id="5" name="Title 4"/>
          <p:cNvSpPr>
            <a:spLocks noGrp="1"/>
          </p:cNvSpPr>
          <p:nvPr>
            <p:ph type="title"/>
          </p:nvPr>
        </p:nvSpPr>
        <p:spPr/>
        <p:txBody>
          <a:bodyPr/>
          <a:lstStyle/>
          <a:p>
            <a:r>
              <a:rPr lang="en-US" dirty="0" smtClean="0"/>
              <a:t>Activity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874768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609600"/>
          </a:xfrm>
        </p:spPr>
        <p:txBody>
          <a:bodyPr/>
          <a:lstStyle/>
          <a:p>
            <a:r>
              <a:rPr lang="en-US" dirty="0" smtClean="0"/>
              <a:t>Communism</a:t>
            </a:r>
            <a:endParaRPr lang="en-US" dirty="0"/>
          </a:p>
        </p:txBody>
      </p:sp>
      <p:sp>
        <p:nvSpPr>
          <p:cNvPr id="3" name="Rectangle 2"/>
          <p:cNvSpPr/>
          <p:nvPr/>
        </p:nvSpPr>
        <p:spPr>
          <a:xfrm>
            <a:off x="1219200" y="1676400"/>
            <a:ext cx="7315200" cy="3970318"/>
          </a:xfrm>
          <a:prstGeom prst="rect">
            <a:avLst/>
          </a:prstGeom>
        </p:spPr>
        <p:txBody>
          <a:bodyPr wrap="square">
            <a:spAutoFit/>
          </a:bodyPr>
          <a:lstStyle/>
          <a:p>
            <a:pPr marL="457200" indent="-457200">
              <a:buFont typeface="Arial"/>
              <a:buChar char="•"/>
              <a:defRPr/>
            </a:pPr>
            <a:r>
              <a:rPr lang="en-US" sz="2800" i="1" dirty="0" smtClean="0">
                <a:solidFill>
                  <a:srgbClr val="221304"/>
                </a:solidFill>
              </a:rPr>
              <a:t>What </a:t>
            </a:r>
            <a:r>
              <a:rPr lang="en-US" sz="2800" i="1" dirty="0">
                <a:solidFill>
                  <a:srgbClr val="221304"/>
                </a:solidFill>
              </a:rPr>
              <a:t>is it? </a:t>
            </a:r>
            <a:endParaRPr lang="en-US" sz="2800" i="1" dirty="0" smtClean="0">
              <a:solidFill>
                <a:srgbClr val="221304"/>
              </a:solidFill>
            </a:endParaRPr>
          </a:p>
          <a:p>
            <a:pPr>
              <a:buFontTx/>
              <a:buChar char="•"/>
              <a:defRPr/>
            </a:pPr>
            <a:endParaRPr lang="en-US" sz="2800" i="1" dirty="0">
              <a:solidFill>
                <a:srgbClr val="221304"/>
              </a:solidFill>
            </a:endParaRPr>
          </a:p>
          <a:p>
            <a:pPr>
              <a:buFontTx/>
              <a:buChar char="•"/>
              <a:defRPr/>
            </a:pPr>
            <a:r>
              <a:rPr lang="en-US" sz="2800" i="1" dirty="0">
                <a:solidFill>
                  <a:srgbClr val="221304"/>
                </a:solidFill>
              </a:rPr>
              <a:t>  How are people treated</a:t>
            </a:r>
            <a:r>
              <a:rPr lang="en-US" sz="2800" i="1" dirty="0" smtClean="0">
                <a:solidFill>
                  <a:srgbClr val="221304"/>
                </a:solidFill>
              </a:rPr>
              <a:t>?</a:t>
            </a:r>
          </a:p>
          <a:p>
            <a:pPr>
              <a:defRPr/>
            </a:pPr>
            <a:r>
              <a:rPr lang="en-US" sz="2800" i="1" dirty="0" smtClean="0">
                <a:solidFill>
                  <a:srgbClr val="221304"/>
                </a:solidFill>
              </a:rPr>
              <a:t> </a:t>
            </a:r>
            <a:endParaRPr lang="en-US" sz="2800" i="1" dirty="0">
              <a:solidFill>
                <a:srgbClr val="221304"/>
              </a:solidFill>
            </a:endParaRPr>
          </a:p>
          <a:p>
            <a:pPr>
              <a:buFontTx/>
              <a:buChar char="•"/>
              <a:defRPr/>
            </a:pPr>
            <a:r>
              <a:rPr lang="en-US" sz="2800" i="1" dirty="0">
                <a:solidFill>
                  <a:srgbClr val="221304"/>
                </a:solidFill>
              </a:rPr>
              <a:t>  Why would it be seen as good for the Vietnamese</a:t>
            </a:r>
            <a:r>
              <a:rPr lang="en-US" sz="2800" i="1" dirty="0" smtClean="0">
                <a:solidFill>
                  <a:srgbClr val="221304"/>
                </a:solidFill>
              </a:rPr>
              <a:t>?</a:t>
            </a:r>
          </a:p>
          <a:p>
            <a:pPr>
              <a:defRPr/>
            </a:pPr>
            <a:r>
              <a:rPr lang="en-US" sz="2800" i="1" dirty="0" smtClean="0">
                <a:solidFill>
                  <a:srgbClr val="221304"/>
                </a:solidFill>
              </a:rPr>
              <a:t> </a:t>
            </a:r>
          </a:p>
          <a:p>
            <a:pPr>
              <a:buFontTx/>
              <a:buChar char="•"/>
              <a:defRPr/>
            </a:pPr>
            <a:r>
              <a:rPr lang="en-US" sz="2800" i="1" dirty="0" smtClean="0">
                <a:solidFill>
                  <a:srgbClr val="221304"/>
                </a:solidFill>
              </a:rPr>
              <a:t>What about Ho to Eisenhower: “remember that we fought the Japanese, not the French”</a:t>
            </a:r>
            <a:endParaRPr lang="en-US" sz="2800" i="1" dirty="0">
              <a:solidFill>
                <a:srgbClr val="221304"/>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564322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3200"/>
              <a:t>4.  Who was president in 1955 when the US began acting as an advisor to the government and military of South Vietnam?</a:t>
            </a:r>
          </a:p>
        </p:txBody>
      </p:sp>
      <p:sp>
        <p:nvSpPr>
          <p:cNvPr id="16387" name="Rectangle 3"/>
          <p:cNvSpPr>
            <a:spLocks noGrp="1" noChangeArrowheads="1"/>
          </p:cNvSpPr>
          <p:nvPr>
            <p:ph type="body" idx="1"/>
          </p:nvPr>
        </p:nvSpPr>
        <p:spPr>
          <a:xfrm>
            <a:off x="1066800" y="2209800"/>
            <a:ext cx="7620000" cy="4114800"/>
          </a:xfrm>
        </p:spPr>
        <p:txBody>
          <a:bodyPr/>
          <a:lstStyle/>
          <a:p>
            <a:pPr marL="609600" indent="-609600">
              <a:buFontTx/>
              <a:buAutoNum type="alphaUcPeriod"/>
            </a:pPr>
            <a:r>
              <a:rPr lang="en-US"/>
              <a:t>Harry S. Truman </a:t>
            </a:r>
          </a:p>
          <a:p>
            <a:pPr marL="609600" indent="-609600">
              <a:buFontTx/>
              <a:buAutoNum type="alphaUcPeriod"/>
            </a:pPr>
            <a:r>
              <a:rPr lang="en-US"/>
              <a:t>Dwight D. Eisenhower</a:t>
            </a:r>
          </a:p>
          <a:p>
            <a:pPr marL="609600" indent="-609600">
              <a:buFontTx/>
              <a:buAutoNum type="alphaUcPeriod"/>
            </a:pPr>
            <a:r>
              <a:rPr lang="en-US"/>
              <a:t>John F. Kennedy</a:t>
            </a:r>
          </a:p>
          <a:p>
            <a:pPr marL="609600" indent="-609600">
              <a:buFontTx/>
              <a:buAutoNum type="alphaUcPeriod"/>
            </a:pPr>
            <a:r>
              <a:rPr lang="en-US"/>
              <a:t>Richard M. Nixon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5" name="Rectangle 3"/>
          <p:cNvSpPr>
            <a:spLocks noGrp="1" noChangeArrowheads="1"/>
          </p:cNvSpPr>
          <p:nvPr>
            <p:ph type="body" idx="1"/>
          </p:nvPr>
        </p:nvSpPr>
        <p:spPr>
          <a:xfrm>
            <a:off x="914400" y="1447800"/>
            <a:ext cx="7848600" cy="5029200"/>
          </a:xfrm>
        </p:spPr>
        <p:txBody>
          <a:bodyPr/>
          <a:lstStyle/>
          <a:p>
            <a:pPr algn="ctr" eaLnBrk="1" hangingPunct="1">
              <a:lnSpc>
                <a:spcPct val="80000"/>
              </a:lnSpc>
              <a:buFont typeface="Wingdings" charset="0"/>
              <a:buNone/>
              <a:defRPr/>
            </a:pPr>
            <a:endParaRPr lang="en-US" sz="2400" b="1" u="sng" dirty="0" smtClean="0">
              <a:solidFill>
                <a:srgbClr val="221304"/>
              </a:solidFill>
              <a:latin typeface="Verdana" charset="0"/>
              <a:cs typeface="+mn-cs"/>
            </a:endParaRPr>
          </a:p>
          <a:p>
            <a:pPr algn="ctr" eaLnBrk="1" hangingPunct="1">
              <a:lnSpc>
                <a:spcPct val="80000"/>
              </a:lnSpc>
              <a:buFont typeface="Wingdings" charset="0"/>
              <a:buNone/>
              <a:defRPr/>
            </a:pPr>
            <a:r>
              <a:rPr lang="en-US" sz="2400" b="1" u="sng" dirty="0" smtClean="0">
                <a:solidFill>
                  <a:srgbClr val="221304"/>
                </a:solidFill>
                <a:latin typeface="Verdana" charset="0"/>
                <a:cs typeface="+mn-cs"/>
              </a:rPr>
              <a:t>Allied Reaction</a:t>
            </a:r>
          </a:p>
          <a:p>
            <a:pPr eaLnBrk="1" hangingPunct="1">
              <a:lnSpc>
                <a:spcPct val="80000"/>
              </a:lnSpc>
              <a:defRPr/>
            </a:pPr>
            <a:r>
              <a:rPr lang="en-US" sz="2800" dirty="0" smtClean="0">
                <a:latin typeface="Verdana" charset="0"/>
              </a:rPr>
              <a:t>Unfortunately for Ho Chi </a:t>
            </a:r>
            <a:r>
              <a:rPr lang="en-US" sz="2800" dirty="0">
                <a:latin typeface="Verdana" charset="0"/>
              </a:rPr>
              <a:t>M</a:t>
            </a:r>
            <a:r>
              <a:rPr lang="en-US" sz="2800" dirty="0" smtClean="0">
                <a:latin typeface="Verdana" charset="0"/>
              </a:rPr>
              <a:t>inh, the USA, Britain, USSR and China all agreed that when the Japanese surrendered, Indochina would be occupied by the Chinese nationalists (non-communists) in the North and by the British in the South </a:t>
            </a:r>
            <a:endParaRPr lang="en-US" sz="2800" dirty="0">
              <a:latin typeface="Verdana" charset="0"/>
            </a:endParaRPr>
          </a:p>
          <a:p>
            <a:pPr eaLnBrk="1" hangingPunct="1">
              <a:lnSpc>
                <a:spcPct val="80000"/>
              </a:lnSpc>
              <a:defRPr/>
            </a:pPr>
            <a:r>
              <a:rPr lang="en-US" sz="2800" dirty="0" smtClean="0">
                <a:latin typeface="Verdana" charset="0"/>
              </a:rPr>
              <a:t>Remembering:  </a:t>
            </a:r>
            <a:r>
              <a:rPr lang="en-US" sz="2800" i="1" dirty="0" smtClean="0">
                <a:latin typeface="Verdana" charset="0"/>
              </a:rPr>
              <a:t>When the Japanese Surrendered Ho Proclaimed Vietnamese Independence The DEMOCRATIC REPUBLIC of VIETNAM (DRV)</a:t>
            </a:r>
          </a:p>
          <a:p>
            <a:pPr lvl="1">
              <a:lnSpc>
                <a:spcPct val="80000"/>
              </a:lnSpc>
              <a:defRPr/>
            </a:pPr>
            <a:r>
              <a:rPr lang="en-US" sz="2400" i="1" dirty="0" smtClean="0">
                <a:latin typeface="Verdana" charset="0"/>
              </a:rPr>
              <a:t>Supported by some non-communist parties</a:t>
            </a:r>
          </a:p>
          <a:p>
            <a:pPr eaLnBrk="1" hangingPunct="1">
              <a:lnSpc>
                <a:spcPct val="80000"/>
              </a:lnSpc>
              <a:buFont typeface="Wingdings" charset="0"/>
              <a:buNone/>
              <a:defRPr/>
            </a:pPr>
            <a:endParaRPr lang="en-US" sz="2000" b="1" dirty="0" smtClean="0">
              <a:latin typeface="Verdana" charset="0"/>
              <a:cs typeface="+mn-cs"/>
            </a:endParaRPr>
          </a:p>
          <a:p>
            <a:pPr eaLnBrk="1" hangingPunct="1">
              <a:lnSpc>
                <a:spcPct val="80000"/>
              </a:lnSpc>
              <a:buFont typeface="Wingdings" charset="0"/>
              <a:buNone/>
              <a:defRPr/>
            </a:pPr>
            <a:endParaRPr lang="en-US" sz="2000" b="1" dirty="0" smtClean="0">
              <a:latin typeface="Verdana" charset="0"/>
              <a:cs typeface="+mn-cs"/>
            </a:endParaRPr>
          </a:p>
        </p:txBody>
      </p:sp>
      <p:sp>
        <p:nvSpPr>
          <p:cNvPr id="69636" name="Rectangle 4"/>
          <p:cNvSpPr>
            <a:spLocks noGrp="1" noRot="1" noChangeArrowheads="1"/>
          </p:cNvSpPr>
          <p:nvPr>
            <p:ph type="title"/>
          </p:nvPr>
        </p:nvSpPr>
        <p:spPr>
          <a:xfrm>
            <a:off x="228600" y="0"/>
            <a:ext cx="8915400" cy="1143000"/>
          </a:xfrm>
        </p:spPr>
        <p:txBody>
          <a:bodyPr/>
          <a:lstStyle/>
          <a:p>
            <a:pPr eaLnBrk="1" hangingPunct="1">
              <a:defRPr/>
            </a:pPr>
            <a:r>
              <a:rPr lang="en-US" sz="2600" dirty="0" smtClean="0">
                <a:latin typeface="Verdana" charset="0"/>
                <a:cs typeface="+mj-cs"/>
              </a:rPr>
              <a:t> The August Revolution 1945-1946</a:t>
            </a:r>
            <a:br>
              <a:rPr lang="en-US" sz="2600" dirty="0" smtClean="0">
                <a:latin typeface="Verdana" charset="0"/>
                <a:cs typeface="+mj-cs"/>
              </a:rPr>
            </a:br>
            <a:r>
              <a:rPr lang="en-US" sz="800" dirty="0" smtClean="0">
                <a:latin typeface="Verdana" charset="0"/>
                <a:cs typeface="+mj-cs"/>
              </a:rPr>
              <a:t/>
            </a:r>
            <a:br>
              <a:rPr lang="en-US" sz="800" dirty="0" smtClean="0">
                <a:latin typeface="Verdana" charset="0"/>
                <a:cs typeface="+mj-cs"/>
              </a:rPr>
            </a:br>
            <a:r>
              <a:rPr lang="en-US" sz="1600" dirty="0" smtClean="0">
                <a:solidFill>
                  <a:srgbClr val="221304"/>
                </a:solidFill>
                <a:latin typeface="Verdana" charset="0"/>
                <a:cs typeface="+mj-cs"/>
              </a:rPr>
              <a:t>FQ:  </a:t>
            </a:r>
            <a:r>
              <a:rPr lang="en-US" sz="1600" i="1" dirty="0" smtClean="0">
                <a:solidFill>
                  <a:srgbClr val="221304"/>
                </a:solidFill>
                <a:latin typeface="Verdana" charset="0"/>
                <a:cs typeface="+mj-cs"/>
              </a:rPr>
              <a:t>Why did the August Revolution succeed and why was it crushed?</a:t>
            </a:r>
          </a:p>
        </p:txBody>
      </p:sp>
      <p:sp>
        <p:nvSpPr>
          <p:cNvPr id="69638" name="Line 6"/>
          <p:cNvSpPr>
            <a:spLocks noChangeShapeType="1"/>
          </p:cNvSpPr>
          <p:nvPr/>
        </p:nvSpPr>
        <p:spPr bwMode="auto">
          <a:xfrm>
            <a:off x="0" y="1143000"/>
            <a:ext cx="9144000" cy="0"/>
          </a:xfrm>
          <a:prstGeom prst="line">
            <a:avLst/>
          </a:prstGeom>
          <a:noFill/>
          <a:ln w="19050">
            <a:solidFill>
              <a:srgbClr val="FF0000"/>
            </a:solidFill>
            <a:round/>
            <a:headEnd/>
            <a:tailEnd/>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876829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 Minh Are Crushed</a:t>
            </a:r>
            <a:endParaRPr lang="en-US" dirty="0"/>
          </a:p>
        </p:txBody>
      </p:sp>
      <p:sp>
        <p:nvSpPr>
          <p:cNvPr id="3" name="Content Placeholder 2"/>
          <p:cNvSpPr>
            <a:spLocks noGrp="1"/>
          </p:cNvSpPr>
          <p:nvPr>
            <p:ph idx="1"/>
          </p:nvPr>
        </p:nvSpPr>
        <p:spPr>
          <a:xfrm>
            <a:off x="1066800" y="1447800"/>
            <a:ext cx="7620000" cy="4419600"/>
          </a:xfrm>
        </p:spPr>
        <p:txBody>
          <a:bodyPr/>
          <a:lstStyle/>
          <a:p>
            <a:pPr algn="ctr" eaLnBrk="1" hangingPunct="1">
              <a:lnSpc>
                <a:spcPct val="80000"/>
              </a:lnSpc>
              <a:buFont typeface="Wingdings" charset="0"/>
              <a:buNone/>
              <a:defRPr/>
            </a:pPr>
            <a:endParaRPr lang="en-US" sz="2400" u="sng" dirty="0">
              <a:solidFill>
                <a:srgbClr val="221304"/>
              </a:solidFill>
              <a:latin typeface="Verdana" charset="0"/>
            </a:endParaRPr>
          </a:p>
          <a:p>
            <a:pPr eaLnBrk="1" hangingPunct="1">
              <a:lnSpc>
                <a:spcPct val="80000"/>
              </a:lnSpc>
              <a:defRPr/>
            </a:pPr>
            <a:r>
              <a:rPr lang="en-US" sz="2400" dirty="0">
                <a:latin typeface="Verdana" charset="0"/>
              </a:rPr>
              <a:t>The British set out to return the French to power.</a:t>
            </a:r>
          </a:p>
          <a:p>
            <a:pPr eaLnBrk="1" hangingPunct="1">
              <a:lnSpc>
                <a:spcPct val="80000"/>
              </a:lnSpc>
              <a:defRPr/>
            </a:pPr>
            <a:r>
              <a:rPr lang="en-US" sz="2400" dirty="0">
                <a:latin typeface="Verdana" charset="0"/>
              </a:rPr>
              <a:t>Viet minh organized boycotts and demonstrations against the British.</a:t>
            </a:r>
          </a:p>
          <a:p>
            <a:pPr eaLnBrk="1" hangingPunct="1">
              <a:lnSpc>
                <a:spcPct val="80000"/>
              </a:lnSpc>
              <a:defRPr/>
            </a:pPr>
            <a:r>
              <a:rPr lang="en-US" sz="2400" dirty="0">
                <a:latin typeface="Verdana" charset="0"/>
              </a:rPr>
              <a:t>But the Viet minh were crushed by 1946 – The British had secured South Vietnam for the return of French rule.</a:t>
            </a:r>
          </a:p>
          <a:p>
            <a:pPr eaLnBrk="1" hangingPunct="1">
              <a:lnSpc>
                <a:spcPct val="80000"/>
              </a:lnSpc>
              <a:defRPr/>
            </a:pPr>
            <a:r>
              <a:rPr lang="en-US" sz="2400" dirty="0">
                <a:latin typeface="Verdana" charset="0"/>
              </a:rPr>
              <a:t>In Feb 1946 the Chinese nationalists (</a:t>
            </a:r>
            <a:r>
              <a:rPr lang="en-US" sz="2400" dirty="0" err="1">
                <a:latin typeface="Verdana" charset="0"/>
              </a:rPr>
              <a:t>Guomindang</a:t>
            </a:r>
            <a:r>
              <a:rPr lang="en-US" sz="2400" dirty="0">
                <a:latin typeface="Verdana" charset="0"/>
              </a:rPr>
              <a:t>) recognized French sovereignty over Indochina and withdrew their troops.</a:t>
            </a:r>
          </a:p>
          <a:p>
            <a:pPr eaLnBrk="1" hangingPunct="1">
              <a:lnSpc>
                <a:spcPct val="80000"/>
              </a:lnSpc>
              <a:defRPr/>
            </a:pPr>
            <a:r>
              <a:rPr lang="en-US" sz="2400" i="1" dirty="0">
                <a:latin typeface="Verdana" charset="0"/>
              </a:rPr>
              <a:t>Chiang Kai-Shek was concentrating solely on </a:t>
            </a:r>
            <a:r>
              <a:rPr lang="en-US" sz="2400" i="1" dirty="0" smtClean="0">
                <a:latin typeface="Verdana" charset="0"/>
              </a:rPr>
              <a:t>MAO</a:t>
            </a:r>
          </a:p>
          <a:p>
            <a:pPr eaLnBrk="1" hangingPunct="1">
              <a:lnSpc>
                <a:spcPct val="80000"/>
              </a:lnSpc>
              <a:defRPr/>
            </a:pPr>
            <a:r>
              <a:rPr lang="en-US" sz="2400" b="1" dirty="0" smtClean="0">
                <a:latin typeface="Verdana" charset="0"/>
              </a:rPr>
              <a:t>USA was concerned with how France could assist with European Reconstruction</a:t>
            </a:r>
            <a:endParaRPr lang="en-US" sz="2400" b="1" dirty="0">
              <a:latin typeface="Verdana" charset="0"/>
            </a:endParaRP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51167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August Revolution 1945-1946</a:t>
            </a:r>
            <a:endParaRPr lang="en-US" dirty="0"/>
          </a:p>
        </p:txBody>
      </p:sp>
      <p:sp>
        <p:nvSpPr>
          <p:cNvPr id="3" name="Content Placeholder 2"/>
          <p:cNvSpPr>
            <a:spLocks noGrp="1"/>
          </p:cNvSpPr>
          <p:nvPr>
            <p:ph idx="1"/>
          </p:nvPr>
        </p:nvSpPr>
        <p:spPr/>
        <p:txBody>
          <a:bodyPr/>
          <a:lstStyle/>
          <a:p>
            <a:pPr algn="ctr" eaLnBrk="1" hangingPunct="1">
              <a:lnSpc>
                <a:spcPct val="80000"/>
              </a:lnSpc>
              <a:buFont typeface="Wingdings" charset="0"/>
              <a:buNone/>
              <a:defRPr/>
            </a:pPr>
            <a:r>
              <a:rPr lang="en-US" b="1" u="sng" dirty="0">
                <a:solidFill>
                  <a:srgbClr val="221304"/>
                </a:solidFill>
                <a:latin typeface="Verdana" charset="0"/>
              </a:rPr>
              <a:t>Negotiations</a:t>
            </a:r>
            <a:endParaRPr lang="en-US" u="sng" dirty="0">
              <a:solidFill>
                <a:srgbClr val="221304"/>
              </a:solidFill>
              <a:latin typeface="Verdana" charset="0"/>
            </a:endParaRPr>
          </a:p>
          <a:p>
            <a:pPr eaLnBrk="1" hangingPunct="1">
              <a:lnSpc>
                <a:spcPct val="80000"/>
              </a:lnSpc>
              <a:defRPr/>
            </a:pPr>
            <a:r>
              <a:rPr lang="en-US" sz="2400" dirty="0">
                <a:latin typeface="Verdana" charset="0"/>
              </a:rPr>
              <a:t>Ho C</a:t>
            </a:r>
            <a:r>
              <a:rPr lang="en-US" sz="2400" dirty="0" smtClean="0">
                <a:latin typeface="Verdana" charset="0"/>
              </a:rPr>
              <a:t>hi </a:t>
            </a:r>
            <a:r>
              <a:rPr lang="en-US" sz="2400" dirty="0">
                <a:latin typeface="Verdana" charset="0"/>
              </a:rPr>
              <a:t>M</a:t>
            </a:r>
            <a:r>
              <a:rPr lang="en-US" sz="2400" dirty="0" smtClean="0">
                <a:latin typeface="Verdana" charset="0"/>
              </a:rPr>
              <a:t>in </a:t>
            </a:r>
            <a:r>
              <a:rPr lang="en-US" sz="2400" dirty="0">
                <a:latin typeface="Verdana" charset="0"/>
              </a:rPr>
              <a:t>bargained with the French and reached a compromise on 6 March 1946</a:t>
            </a:r>
          </a:p>
          <a:p>
            <a:pPr lvl="1" eaLnBrk="1" hangingPunct="1">
              <a:lnSpc>
                <a:spcPct val="80000"/>
              </a:lnSpc>
              <a:defRPr/>
            </a:pPr>
            <a:r>
              <a:rPr lang="en-US" sz="2400" dirty="0">
                <a:latin typeface="Verdana" charset="0"/>
              </a:rPr>
              <a:t>Vietnam would be </a:t>
            </a:r>
            <a:r>
              <a:rPr lang="en-US" sz="2400" dirty="0" smtClean="0">
                <a:latin typeface="Verdana" charset="0"/>
              </a:rPr>
              <a:t>recognized </a:t>
            </a:r>
            <a:r>
              <a:rPr lang="en-US" sz="2400" dirty="0">
                <a:latin typeface="Verdana" charset="0"/>
              </a:rPr>
              <a:t>as a free state within the French </a:t>
            </a:r>
            <a:r>
              <a:rPr lang="en-US" sz="2400" dirty="0" smtClean="0">
                <a:latin typeface="Verdana" charset="0"/>
              </a:rPr>
              <a:t>Union </a:t>
            </a:r>
            <a:r>
              <a:rPr lang="en-US" sz="2400" dirty="0">
                <a:latin typeface="Verdana" charset="0"/>
              </a:rPr>
              <a:t>of Indochinese states.</a:t>
            </a:r>
          </a:p>
          <a:p>
            <a:pPr lvl="1" eaLnBrk="1" hangingPunct="1">
              <a:lnSpc>
                <a:spcPct val="80000"/>
              </a:lnSpc>
              <a:defRPr/>
            </a:pPr>
            <a:r>
              <a:rPr lang="en-US" sz="2400" dirty="0" err="1">
                <a:latin typeface="Verdana" charset="0"/>
              </a:rPr>
              <a:t>Cochinchina</a:t>
            </a:r>
            <a:r>
              <a:rPr lang="en-US" sz="2400" dirty="0">
                <a:latin typeface="Verdana" charset="0"/>
              </a:rPr>
              <a:t> would be separate and its future decided later.</a:t>
            </a:r>
          </a:p>
          <a:p>
            <a:pPr lvl="1" eaLnBrk="1" hangingPunct="1">
              <a:lnSpc>
                <a:spcPct val="80000"/>
              </a:lnSpc>
              <a:defRPr/>
            </a:pPr>
            <a:r>
              <a:rPr lang="en-US" sz="2400" dirty="0">
                <a:latin typeface="Verdana" charset="0"/>
              </a:rPr>
              <a:t>25,000 French troops would remain in Vietnam for the next 5 years.</a:t>
            </a:r>
          </a:p>
          <a:p>
            <a:pPr eaLnBrk="1" hangingPunct="1">
              <a:lnSpc>
                <a:spcPct val="80000"/>
              </a:lnSpc>
              <a:defRPr/>
            </a:pPr>
            <a:r>
              <a:rPr lang="en-US" sz="2400" dirty="0">
                <a:latin typeface="Verdana" charset="0"/>
              </a:rPr>
              <a:t>However, the two sides remained hostile</a:t>
            </a:r>
            <a:r>
              <a:rPr lang="en-US" sz="2400" dirty="0" smtClean="0">
                <a:latin typeface="Verdana" charset="0"/>
              </a:rPr>
              <a:t>.</a:t>
            </a:r>
          </a:p>
          <a:p>
            <a:pPr eaLnBrk="1" hangingPunct="1">
              <a:lnSpc>
                <a:spcPct val="80000"/>
              </a:lnSpc>
              <a:defRPr/>
            </a:pPr>
            <a:r>
              <a:rPr lang="en-US" sz="2400" dirty="0" smtClean="0">
                <a:latin typeface="Verdana" charset="0"/>
              </a:rPr>
              <a:t>Hardliners state Ho “sold Vietnam out.”</a:t>
            </a:r>
          </a:p>
          <a:p>
            <a:pPr eaLnBrk="1" hangingPunct="1">
              <a:lnSpc>
                <a:spcPct val="80000"/>
              </a:lnSpc>
              <a:defRPr/>
            </a:pPr>
            <a:r>
              <a:rPr lang="en-US" sz="2400" dirty="0" smtClean="0">
                <a:latin typeface="Verdana" charset="0"/>
              </a:rPr>
              <a:t>Ho…”I’d rather smell French--- for 5 years than Eat Chinese--- for the rest of my life.”</a:t>
            </a:r>
            <a:endParaRPr lang="en-US" sz="2400" dirty="0">
              <a:latin typeface="Verdana" charset="0"/>
            </a:endParaRPr>
          </a:p>
          <a:p>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78462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sz="3200" dirty="0" smtClean="0"/>
              <a:t>Ramifications of March 6</a:t>
            </a:r>
            <a:r>
              <a:rPr lang="en-US" sz="3200" baseline="30000" dirty="0" smtClean="0"/>
              <a:t>th</a:t>
            </a:r>
            <a:r>
              <a:rPr lang="en-US" sz="3200" dirty="0" smtClean="0"/>
              <a:t> Agreement</a:t>
            </a:r>
            <a:br>
              <a:rPr lang="en-US" sz="3200" dirty="0" smtClean="0"/>
            </a:br>
            <a:r>
              <a:rPr lang="en-US" sz="3200" dirty="0" smtClean="0"/>
              <a:t>a.k.a. </a:t>
            </a:r>
            <a:r>
              <a:rPr lang="en-US" sz="3200" dirty="0" err="1" smtClean="0"/>
              <a:t>Fountainbleau</a:t>
            </a:r>
            <a:r>
              <a:rPr lang="en-US" sz="3200" dirty="0" smtClean="0"/>
              <a:t> Agreement</a:t>
            </a:r>
            <a:endParaRPr lang="en-US" sz="3200" dirty="0"/>
          </a:p>
        </p:txBody>
      </p:sp>
      <p:sp>
        <p:nvSpPr>
          <p:cNvPr id="3" name="Content Placeholder 2"/>
          <p:cNvSpPr>
            <a:spLocks noGrp="1"/>
          </p:cNvSpPr>
          <p:nvPr>
            <p:ph idx="1"/>
          </p:nvPr>
        </p:nvSpPr>
        <p:spPr/>
        <p:txBody>
          <a:bodyPr/>
          <a:lstStyle/>
          <a:p>
            <a:r>
              <a:rPr lang="en-US" dirty="0" smtClean="0"/>
              <a:t>Ho accused of being a traitor</a:t>
            </a:r>
          </a:p>
          <a:p>
            <a:r>
              <a:rPr lang="en-US" dirty="0" smtClean="0"/>
              <a:t>France double-crosses him</a:t>
            </a:r>
          </a:p>
          <a:p>
            <a:pPr lvl="1"/>
            <a:r>
              <a:rPr lang="en-US" dirty="0" smtClean="0"/>
              <a:t>France makes </a:t>
            </a:r>
            <a:r>
              <a:rPr lang="en-US" dirty="0" err="1" smtClean="0"/>
              <a:t>Chocinchina</a:t>
            </a:r>
            <a:r>
              <a:rPr lang="en-US" dirty="0" smtClean="0"/>
              <a:t> (Southern 1/3) its own state </a:t>
            </a:r>
          </a:p>
          <a:p>
            <a:pPr lvl="1"/>
            <a:r>
              <a:rPr lang="en-US" dirty="0" smtClean="0"/>
              <a:t>Ho never ok’d this, breaks off talks</a:t>
            </a:r>
          </a:p>
          <a:p>
            <a:pPr lvl="1"/>
            <a:r>
              <a:rPr lang="en-US" dirty="0" smtClean="0"/>
              <a:t>Ho said he’d concede time to France but NOT territory</a:t>
            </a:r>
          </a:p>
          <a:p>
            <a:pPr lvl="1"/>
            <a:r>
              <a:rPr lang="en-US" dirty="0" smtClean="0"/>
              <a:t>Ho always viewed Viet independence as a unified Tonkin, Annam, and </a:t>
            </a:r>
            <a:r>
              <a:rPr lang="en-US" dirty="0" err="1" smtClean="0"/>
              <a:t>Chochichina</a:t>
            </a:r>
            <a:endParaRPr lang="en-US" dirty="0" smtClean="0"/>
          </a:p>
          <a:p>
            <a:pPr lvl="1"/>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353109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Haiphong Harbor, </a:t>
            </a:r>
            <a:br>
              <a:rPr lang="en-US" dirty="0" smtClean="0"/>
            </a:br>
            <a:r>
              <a:rPr lang="en-US" dirty="0" smtClean="0"/>
              <a:t>November 1946</a:t>
            </a:r>
            <a:endParaRPr lang="en-US" dirty="0"/>
          </a:p>
        </p:txBody>
      </p:sp>
      <p:sp>
        <p:nvSpPr>
          <p:cNvPr id="3" name="Content Placeholder 2"/>
          <p:cNvSpPr>
            <a:spLocks noGrp="1"/>
          </p:cNvSpPr>
          <p:nvPr>
            <p:ph idx="1"/>
          </p:nvPr>
        </p:nvSpPr>
        <p:spPr/>
        <p:txBody>
          <a:bodyPr/>
          <a:lstStyle/>
          <a:p>
            <a:r>
              <a:rPr lang="en-US" dirty="0" smtClean="0"/>
              <a:t>Argument who would control the customs</a:t>
            </a:r>
          </a:p>
          <a:p>
            <a:r>
              <a:rPr lang="en-US" dirty="0" smtClean="0"/>
              <a:t>Vietminh in the North fire on a French ship</a:t>
            </a:r>
          </a:p>
          <a:p>
            <a:pPr lvl="1"/>
            <a:r>
              <a:rPr lang="en-US" dirty="0" smtClean="0"/>
              <a:t>Felt they had to bring the war north to deal with Ho’s strength</a:t>
            </a:r>
          </a:p>
          <a:p>
            <a:r>
              <a:rPr lang="en-US" dirty="0" smtClean="0"/>
              <a:t>French order all Vietminh out of the area</a:t>
            </a:r>
          </a:p>
          <a:p>
            <a:r>
              <a:rPr lang="en-US" dirty="0" smtClean="0"/>
              <a:t>French fire on this area, Killing 6,000, 25,000 wounded</a:t>
            </a:r>
          </a:p>
          <a:p>
            <a:r>
              <a:rPr lang="en-US" dirty="0" smtClean="0"/>
              <a:t>Ho declares </a:t>
            </a:r>
            <a:r>
              <a:rPr lang="en-US" dirty="0" err="1" smtClean="0"/>
              <a:t>Fountainbleau</a:t>
            </a:r>
            <a:r>
              <a:rPr lang="en-US" dirty="0" smtClean="0"/>
              <a:t> “null and void”</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9724867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762000"/>
          </a:xfrm>
        </p:spPr>
        <p:txBody>
          <a:bodyPr/>
          <a:lstStyle/>
          <a:p>
            <a:r>
              <a:rPr lang="en-US" dirty="0" smtClean="0"/>
              <a:t>December 19, 1946</a:t>
            </a:r>
            <a:endParaRPr lang="en-US" dirty="0"/>
          </a:p>
        </p:txBody>
      </p:sp>
      <p:sp>
        <p:nvSpPr>
          <p:cNvPr id="3" name="Content Placeholder 2"/>
          <p:cNvSpPr>
            <a:spLocks noGrp="1"/>
          </p:cNvSpPr>
          <p:nvPr>
            <p:ph idx="1"/>
          </p:nvPr>
        </p:nvSpPr>
        <p:spPr>
          <a:xfrm>
            <a:off x="1066800" y="1219200"/>
            <a:ext cx="7620000" cy="4648200"/>
          </a:xfrm>
        </p:spPr>
        <p:txBody>
          <a:bodyPr/>
          <a:lstStyle/>
          <a:p>
            <a:r>
              <a:rPr lang="en-US" sz="2400" dirty="0" smtClean="0"/>
              <a:t>“The war for independence, already a year old in the south, engulfed the north as well” (Young, 1991, pp. 18-19)</a:t>
            </a:r>
          </a:p>
          <a:p>
            <a:r>
              <a:rPr lang="en-US" sz="2400" dirty="0" smtClean="0"/>
              <a:t>Vietminh failed to push the French back, but many leaders escaped</a:t>
            </a:r>
          </a:p>
          <a:p>
            <a:r>
              <a:rPr lang="en-US" sz="2400" dirty="0" err="1" smtClean="0"/>
              <a:t>Giap’s</a:t>
            </a:r>
            <a:r>
              <a:rPr lang="en-US" sz="2400" dirty="0" smtClean="0"/>
              <a:t> army was up to 60,000 and calls went out for more</a:t>
            </a:r>
          </a:p>
          <a:p>
            <a:pPr marL="0" indent="0" algn="ctr">
              <a:buNone/>
            </a:pPr>
            <a:r>
              <a:rPr lang="en-US" sz="2400" b="1" dirty="0" smtClean="0">
                <a:solidFill>
                  <a:srgbClr val="221304"/>
                </a:solidFill>
              </a:rPr>
              <a:t>“Those who have rifles will use their rifles, those who have swords will use their swords; those who have no swords will use spades, hoes or sticks…Long live an independent and unified Vietnam! Long live the victorious resistance” </a:t>
            </a:r>
          </a:p>
          <a:p>
            <a:pPr marL="0" indent="0" algn="ctr">
              <a:buNone/>
            </a:pPr>
            <a:r>
              <a:rPr lang="en-US" sz="2400" dirty="0" smtClean="0"/>
              <a:t>HO Chi Minh</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77539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620000" cy="914400"/>
          </a:xfrm>
        </p:spPr>
        <p:txBody>
          <a:bodyPr/>
          <a:lstStyle/>
          <a:p>
            <a:r>
              <a:rPr lang="en-US" sz="3600" b="1" dirty="0" smtClean="0"/>
              <a:t>The First Indochina War (1945-1954)</a:t>
            </a:r>
            <a:endParaRPr lang="en-US" sz="3600" b="1" dirty="0"/>
          </a:p>
        </p:txBody>
      </p:sp>
      <p:sp>
        <p:nvSpPr>
          <p:cNvPr id="3" name="Content Placeholder 2"/>
          <p:cNvSpPr>
            <a:spLocks noGrp="1"/>
          </p:cNvSpPr>
          <p:nvPr>
            <p:ph idx="1"/>
          </p:nvPr>
        </p:nvSpPr>
        <p:spPr>
          <a:xfrm>
            <a:off x="1066800" y="1295400"/>
            <a:ext cx="7620000" cy="4572000"/>
          </a:xfrm>
        </p:spPr>
        <p:txBody>
          <a:bodyPr/>
          <a:lstStyle/>
          <a:p>
            <a:r>
              <a:rPr lang="en-US" dirty="0" smtClean="0"/>
              <a:t>First two years were inconclusive</a:t>
            </a:r>
          </a:p>
          <a:p>
            <a:r>
              <a:rPr lang="en-US" b="1" dirty="0" smtClean="0"/>
              <a:t>By 1948</a:t>
            </a:r>
            <a:r>
              <a:rPr lang="en-US" dirty="0" smtClean="0"/>
              <a:t>, Vietminh effectiveness was growing</a:t>
            </a:r>
          </a:p>
          <a:p>
            <a:pPr lvl="1"/>
            <a:r>
              <a:rPr lang="en-US" dirty="0" smtClean="0"/>
              <a:t>French lacked sufficient troops</a:t>
            </a:r>
          </a:p>
          <a:p>
            <a:pPr lvl="1"/>
            <a:r>
              <a:rPr lang="en-US" dirty="0" smtClean="0"/>
              <a:t>French lacked an anti-communist symbol to rally the Vietnamese people around</a:t>
            </a:r>
          </a:p>
          <a:p>
            <a:pPr lvl="1"/>
            <a:r>
              <a:rPr lang="en-US" b="1" dirty="0" smtClean="0"/>
              <a:t>Oct. 1, 1949 </a:t>
            </a:r>
            <a:r>
              <a:rPr lang="en-US" dirty="0" smtClean="0"/>
              <a:t>Mao in China raises the Communist flag</a:t>
            </a:r>
          </a:p>
          <a:p>
            <a:pPr lvl="1"/>
            <a:r>
              <a:rPr lang="en-US" dirty="0" smtClean="0"/>
              <a:t>Chinese Communist troops amass on the Vietnam Northern border</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First Indochinese War</a:t>
            </a:r>
            <a:br>
              <a:rPr lang="en-US" dirty="0" smtClean="0"/>
            </a:br>
            <a:r>
              <a:rPr lang="en-US" dirty="0" smtClean="0"/>
              <a:t>1945-1954</a:t>
            </a:r>
            <a:endParaRPr lang="en-US" dirty="0"/>
          </a:p>
        </p:txBody>
      </p:sp>
      <p:sp>
        <p:nvSpPr>
          <p:cNvPr id="5" name="Subtitle 4"/>
          <p:cNvSpPr>
            <a:spLocks noGrp="1"/>
          </p:cNvSpPr>
          <p:nvPr>
            <p:ph type="subTitle" idx="1"/>
          </p:nvPr>
        </p:nvSpPr>
        <p:spPr/>
        <p:txBody>
          <a:bodyPr/>
          <a:lstStyle/>
          <a:p>
            <a:r>
              <a:rPr lang="en-US" dirty="0" smtClean="0"/>
              <a:t>Vietnam </a:t>
            </a:r>
          </a:p>
          <a:p>
            <a:r>
              <a:rPr lang="en-US" dirty="0" smtClean="0"/>
              <a:t>Versus</a:t>
            </a:r>
          </a:p>
          <a:p>
            <a:r>
              <a:rPr lang="en-US" dirty="0" smtClean="0"/>
              <a:t>The French</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Indochinese War</a:t>
            </a:r>
            <a:endParaRPr lang="en-US" dirty="0"/>
          </a:p>
        </p:txBody>
      </p:sp>
      <p:sp>
        <p:nvSpPr>
          <p:cNvPr id="3" name="Content Placeholder 2"/>
          <p:cNvSpPr>
            <a:spLocks noGrp="1"/>
          </p:cNvSpPr>
          <p:nvPr>
            <p:ph idx="1"/>
          </p:nvPr>
        </p:nvSpPr>
        <p:spPr/>
        <p:txBody>
          <a:bodyPr/>
          <a:lstStyle/>
          <a:p>
            <a:r>
              <a:rPr lang="en-US" dirty="0" smtClean="0"/>
              <a:t>At first the Viet Minh focus on independence</a:t>
            </a:r>
          </a:p>
          <a:p>
            <a:r>
              <a:rPr lang="en-US" dirty="0" smtClean="0"/>
              <a:t>The Indochinese Communist Party motions as if they disband (go underground until 1951)</a:t>
            </a:r>
          </a:p>
          <a:p>
            <a:r>
              <a:rPr lang="en-US" dirty="0" smtClean="0"/>
              <a:t>1951:  The Party reemerges under a new name </a:t>
            </a:r>
            <a:r>
              <a:rPr lang="en-US" i="1" dirty="0" smtClean="0"/>
              <a:t>LAO DONG PARTY</a:t>
            </a:r>
            <a:r>
              <a:rPr lang="en-US" dirty="0" smtClean="0"/>
              <a:t>  (Worker’s Party)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8579257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620000" cy="1143000"/>
          </a:xfrm>
        </p:spPr>
        <p:txBody>
          <a:bodyPr/>
          <a:lstStyle/>
          <a:p>
            <a:r>
              <a:rPr lang="en-US" sz="3200" dirty="0" smtClean="0"/>
              <a:t>First Indochinese War: </a:t>
            </a:r>
            <a:br>
              <a:rPr lang="en-US" sz="3200" dirty="0" smtClean="0"/>
            </a:br>
            <a:r>
              <a:rPr lang="en-US" sz="3200" dirty="0" smtClean="0"/>
              <a:t>American Involvement</a:t>
            </a:r>
            <a:endParaRPr lang="en-US" sz="3200" dirty="0"/>
          </a:p>
        </p:txBody>
      </p:sp>
      <p:sp>
        <p:nvSpPr>
          <p:cNvPr id="3" name="Content Placeholder 2"/>
          <p:cNvSpPr>
            <a:spLocks noGrp="1"/>
          </p:cNvSpPr>
          <p:nvPr>
            <p:ph idx="1"/>
          </p:nvPr>
        </p:nvSpPr>
        <p:spPr>
          <a:xfrm>
            <a:off x="838200" y="1524000"/>
            <a:ext cx="7924800" cy="4343400"/>
          </a:xfrm>
        </p:spPr>
        <p:txBody>
          <a:bodyPr/>
          <a:lstStyle/>
          <a:p>
            <a:r>
              <a:rPr lang="en-US" sz="2800" dirty="0" smtClean="0"/>
              <a:t>President Truman at first is reluctant to give the French aid</a:t>
            </a:r>
          </a:p>
          <a:p>
            <a:r>
              <a:rPr lang="en-US" sz="2800" dirty="0" smtClean="0"/>
              <a:t>Mao’s victory in China changes Truman’s mind (early 1950’s </a:t>
            </a:r>
            <a:r>
              <a:rPr lang="en-US" sz="2800" i="1" u="sng" dirty="0" smtClean="0"/>
              <a:t>Truman gives money to </a:t>
            </a:r>
            <a:r>
              <a:rPr lang="en-US" sz="2800" i="1" u="sng" dirty="0" err="1" smtClean="0"/>
              <a:t>Bao</a:t>
            </a:r>
            <a:r>
              <a:rPr lang="en-US" sz="2800" i="1" u="sng" dirty="0" smtClean="0"/>
              <a:t> Dai’s French puppet regime:  Assoc. States of Vietnam</a:t>
            </a:r>
            <a:r>
              <a:rPr lang="en-US" sz="2800" dirty="0" smtClean="0"/>
              <a:t>) </a:t>
            </a:r>
          </a:p>
          <a:p>
            <a:r>
              <a:rPr lang="en-US" sz="2800" dirty="0" smtClean="0"/>
              <a:t>The USA also recognized the State of Vietnam (Republic of Vietnam)</a:t>
            </a:r>
          </a:p>
          <a:p>
            <a:pPr lvl="1"/>
            <a:r>
              <a:rPr lang="en-US" dirty="0" smtClean="0"/>
              <a:t>USA did this after CHINA and the Soviets recognized </a:t>
            </a:r>
            <a:r>
              <a:rPr lang="en-US" dirty="0" err="1" smtClean="0"/>
              <a:t>HO’s</a:t>
            </a:r>
            <a:r>
              <a:rPr lang="en-US" dirty="0" smtClean="0"/>
              <a:t> government in the North</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156274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2800"/>
              <a:t>5.  The 1954 Geneva Conference ended the first Vietnam war and temporarily divided Vietnam at what location?</a:t>
            </a:r>
          </a:p>
        </p:txBody>
      </p:sp>
      <p:sp>
        <p:nvSpPr>
          <p:cNvPr id="17411" name="Rectangle 3"/>
          <p:cNvSpPr>
            <a:spLocks noGrp="1" noChangeArrowheads="1"/>
          </p:cNvSpPr>
          <p:nvPr>
            <p:ph type="body" idx="1"/>
          </p:nvPr>
        </p:nvSpPr>
        <p:spPr>
          <a:xfrm>
            <a:off x="1066800" y="1905000"/>
            <a:ext cx="7620000" cy="4114800"/>
          </a:xfrm>
        </p:spPr>
        <p:txBody>
          <a:bodyPr/>
          <a:lstStyle/>
          <a:p>
            <a:pPr marL="609600" indent="-609600">
              <a:buFontTx/>
              <a:buAutoNum type="alphaUcPeriod"/>
            </a:pPr>
            <a:r>
              <a:rPr lang="en-US"/>
              <a:t>The 17</a:t>
            </a:r>
            <a:r>
              <a:rPr lang="en-US" baseline="30000"/>
              <a:t>th</a:t>
            </a:r>
            <a:r>
              <a:rPr lang="en-US"/>
              <a:t> parallel</a:t>
            </a:r>
          </a:p>
          <a:p>
            <a:pPr marL="609600" indent="-609600">
              <a:buFontTx/>
              <a:buAutoNum type="alphaUcPeriod"/>
            </a:pPr>
            <a:r>
              <a:rPr lang="en-US"/>
              <a:t>The 38</a:t>
            </a:r>
            <a:r>
              <a:rPr lang="en-US" baseline="30000"/>
              <a:t>th</a:t>
            </a:r>
            <a:r>
              <a:rPr lang="en-US"/>
              <a:t> parallel</a:t>
            </a:r>
          </a:p>
          <a:p>
            <a:pPr marL="609600" indent="-609600">
              <a:buFontTx/>
              <a:buAutoNum type="alphaUcPeriod"/>
            </a:pPr>
            <a:r>
              <a:rPr lang="en-US"/>
              <a:t>The Yalu River</a:t>
            </a:r>
          </a:p>
          <a:p>
            <a:pPr marL="609600" indent="-609600">
              <a:buFontTx/>
              <a:buAutoNum type="alphaUcPeriod"/>
            </a:pPr>
            <a:r>
              <a:rPr lang="en-US"/>
              <a:t>The Gulf of Tonkin</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a:latin typeface="Calibri" charset="0"/>
              </a:rPr>
              <a:t>Domino Theory</a:t>
            </a:r>
          </a:p>
        </p:txBody>
      </p:sp>
      <p:sp>
        <p:nvSpPr>
          <p:cNvPr id="15362" name="Content Placeholder 2"/>
          <p:cNvSpPr>
            <a:spLocks noGrp="1"/>
          </p:cNvSpPr>
          <p:nvPr>
            <p:ph idx="1"/>
          </p:nvPr>
        </p:nvSpPr>
        <p:spPr/>
        <p:txBody>
          <a:bodyPr/>
          <a:lstStyle/>
          <a:p>
            <a:pPr eaLnBrk="1" hangingPunct="1"/>
            <a:r>
              <a:rPr lang="en-US">
                <a:latin typeface="Calibri" charset="0"/>
              </a:rPr>
              <a:t>U.S. Presidents used the </a:t>
            </a:r>
            <a:r>
              <a:rPr lang="en-US" b="1">
                <a:latin typeface="Calibri" charset="0"/>
              </a:rPr>
              <a:t>domino theory </a:t>
            </a:r>
            <a:r>
              <a:rPr lang="en-US">
                <a:latin typeface="Calibri" charset="0"/>
              </a:rPr>
              <a:t>to explain the need to support anti-Communists in Vietnam. </a:t>
            </a:r>
          </a:p>
          <a:p>
            <a:pPr eaLnBrk="1" hangingPunct="1"/>
            <a:endParaRPr lang="en-US">
              <a:latin typeface="Calibri" charset="0"/>
            </a:endParaRPr>
          </a:p>
          <a:p>
            <a:pPr eaLnBrk="1" hangingPunct="1"/>
            <a:r>
              <a:rPr lang="en-US">
                <a:latin typeface="Calibri" charset="0"/>
              </a:rPr>
              <a:t>According to this theory, if a country fell to communism, nearby countries would also topple, like a row of dominoes standing on end.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9918503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5" name="Picture 2" descr="http://tcaitlinsocialstudiesa.edublogs.org/files/2009/12/domino_theory.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990600" y="1371600"/>
            <a:ext cx="7696200" cy="4648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045166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Five P’s Why Nations</a:t>
            </a:r>
            <a:br>
              <a:rPr lang="en-US" sz="3600" b="1" dirty="0" smtClean="0"/>
            </a:br>
            <a:r>
              <a:rPr lang="en-US" sz="3600" b="1" dirty="0" smtClean="0"/>
              <a:t> Go To War</a:t>
            </a:r>
            <a:endParaRPr lang="en-US" sz="3600" b="1" dirty="0"/>
          </a:p>
        </p:txBody>
      </p:sp>
      <p:sp>
        <p:nvSpPr>
          <p:cNvPr id="3" name="Content Placeholder 2"/>
          <p:cNvSpPr>
            <a:spLocks noGrp="1"/>
          </p:cNvSpPr>
          <p:nvPr>
            <p:ph idx="1"/>
          </p:nvPr>
        </p:nvSpPr>
        <p:spPr>
          <a:xfrm>
            <a:off x="990600" y="1981200"/>
            <a:ext cx="7924800" cy="4038600"/>
          </a:xfrm>
        </p:spPr>
        <p:txBody>
          <a:bodyPr/>
          <a:lstStyle/>
          <a:p>
            <a:pPr marL="514350" indent="-514350">
              <a:buFont typeface="+mj-lt"/>
              <a:buAutoNum type="arabicPeriod"/>
            </a:pPr>
            <a:r>
              <a:rPr lang="en-US" dirty="0" smtClean="0"/>
              <a:t>Power</a:t>
            </a:r>
          </a:p>
          <a:p>
            <a:pPr marL="514350" indent="-514350">
              <a:buFont typeface="+mj-lt"/>
              <a:buAutoNum type="arabicPeriod"/>
            </a:pPr>
            <a:r>
              <a:rPr lang="en-US" dirty="0" smtClean="0"/>
              <a:t>Prestige</a:t>
            </a:r>
          </a:p>
          <a:p>
            <a:pPr marL="514350" indent="-514350">
              <a:buFont typeface="+mj-lt"/>
              <a:buAutoNum type="arabicPeriod"/>
            </a:pPr>
            <a:r>
              <a:rPr lang="en-US" dirty="0" smtClean="0"/>
              <a:t>Principles</a:t>
            </a:r>
          </a:p>
          <a:p>
            <a:pPr marL="514350" indent="-514350">
              <a:buFont typeface="+mj-lt"/>
              <a:buAutoNum type="arabicPeriod"/>
            </a:pPr>
            <a:r>
              <a:rPr lang="en-US" dirty="0" smtClean="0"/>
              <a:t>Profit</a:t>
            </a:r>
          </a:p>
          <a:p>
            <a:pPr marL="514350" indent="-514350">
              <a:buFont typeface="+mj-lt"/>
              <a:buAutoNum type="arabicPeriod"/>
            </a:pPr>
            <a:r>
              <a:rPr lang="en-US" dirty="0" smtClean="0"/>
              <a:t>Protection</a:t>
            </a:r>
          </a:p>
          <a:p>
            <a:pPr marL="514350" indent="-514350">
              <a:buFont typeface="+mj-lt"/>
              <a:buAutoNum type="arabicPeriod"/>
            </a:pPr>
            <a:endParaRPr lang="en-US" dirty="0" smtClean="0"/>
          </a:p>
          <a:p>
            <a:pPr marL="514350" indent="-514350">
              <a:buNone/>
            </a:pPr>
            <a:r>
              <a:rPr lang="en-US" sz="1800" dirty="0" smtClean="0"/>
              <a:t>Source:  The Lessons of the Vietnam War, Jerold M. Star, pp. 30-31  </a:t>
            </a:r>
            <a:endParaRPr lang="en-US" sz="18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Indochinese War:  1950s</a:t>
            </a:r>
            <a:endParaRPr lang="en-US" dirty="0"/>
          </a:p>
        </p:txBody>
      </p:sp>
      <p:sp>
        <p:nvSpPr>
          <p:cNvPr id="3" name="Content Placeholder 2"/>
          <p:cNvSpPr>
            <a:spLocks noGrp="1"/>
          </p:cNvSpPr>
          <p:nvPr>
            <p:ph idx="1"/>
          </p:nvPr>
        </p:nvSpPr>
        <p:spPr/>
        <p:txBody>
          <a:bodyPr/>
          <a:lstStyle/>
          <a:p>
            <a:r>
              <a:rPr lang="en-US" sz="2400" dirty="0" smtClean="0"/>
              <a:t>From 1950 onward the non-collaborating Vietnamese started to side with HO’s Regime in the North</a:t>
            </a:r>
          </a:p>
          <a:p>
            <a:r>
              <a:rPr lang="en-US" sz="2400" dirty="0" smtClean="0"/>
              <a:t>After the Split of N &amp; S Ho’s hometown would fall in the Northern Sector, BUT</a:t>
            </a:r>
          </a:p>
          <a:p>
            <a:r>
              <a:rPr lang="en-US" sz="2400" b="1" dirty="0" smtClean="0"/>
              <a:t>PHAM VAN DONG </a:t>
            </a:r>
            <a:r>
              <a:rPr lang="en-US" sz="2400" dirty="0" smtClean="0"/>
              <a:t>(Prime Minister of the New Democratic Republic of Vietnam)  was from South Vietnam as was,</a:t>
            </a:r>
          </a:p>
          <a:p>
            <a:r>
              <a:rPr lang="en-US" sz="2400" b="1" dirty="0" smtClean="0"/>
              <a:t>LE DUAN</a:t>
            </a:r>
            <a:r>
              <a:rPr lang="en-US" sz="2400" dirty="0" smtClean="0"/>
              <a:t>: 1960 He was appointed the Party’s First General Secretary.</a:t>
            </a:r>
          </a:p>
          <a:p>
            <a:r>
              <a:rPr lang="en-US" sz="2400" dirty="0" smtClean="0"/>
              <a:t>Ho’s Government had many supporters in the South</a:t>
            </a:r>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184078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381000"/>
            <a:ext cx="7620000" cy="990600"/>
          </a:xfrm>
        </p:spPr>
        <p:txBody>
          <a:bodyPr/>
          <a:lstStyle/>
          <a:p>
            <a:r>
              <a:rPr lang="en-US" sz="3600" b="1" dirty="0" smtClean="0"/>
              <a:t>First Indochinese War:  </a:t>
            </a:r>
            <a:br>
              <a:rPr lang="en-US" sz="3600" b="1" dirty="0" smtClean="0"/>
            </a:br>
            <a:r>
              <a:rPr lang="en-US" sz="3600" b="1" dirty="0" smtClean="0"/>
              <a:t>Between 1950-1953</a:t>
            </a:r>
            <a:endParaRPr lang="en-US" sz="3600" b="1" dirty="0"/>
          </a:p>
        </p:txBody>
      </p:sp>
      <p:sp>
        <p:nvSpPr>
          <p:cNvPr id="4" name="Content Placeholder 3"/>
          <p:cNvSpPr>
            <a:spLocks noGrp="1"/>
          </p:cNvSpPr>
          <p:nvPr>
            <p:ph idx="1"/>
          </p:nvPr>
        </p:nvSpPr>
        <p:spPr/>
        <p:txBody>
          <a:bodyPr/>
          <a:lstStyle/>
          <a:p>
            <a:r>
              <a:rPr lang="en-US" dirty="0" smtClean="0"/>
              <a:t>Vietminh General </a:t>
            </a:r>
            <a:r>
              <a:rPr lang="en-US" dirty="0" err="1" smtClean="0"/>
              <a:t>Giap</a:t>
            </a:r>
            <a:r>
              <a:rPr lang="en-US" dirty="0" smtClean="0"/>
              <a:t> goes on the offense in January 1951 (Red River Delta)</a:t>
            </a:r>
          </a:p>
          <a:p>
            <a:r>
              <a:rPr lang="en-US" dirty="0" smtClean="0"/>
              <a:t>French Airpower crushes  </a:t>
            </a:r>
            <a:r>
              <a:rPr lang="en-US" dirty="0" err="1" smtClean="0"/>
              <a:t>theVietminh</a:t>
            </a:r>
            <a:endParaRPr lang="en-US" dirty="0" smtClean="0"/>
          </a:p>
          <a:p>
            <a:pPr lvl="1"/>
            <a:r>
              <a:rPr lang="en-US" dirty="0" smtClean="0"/>
              <a:t>Vietminh go back to guerilla Warfare</a:t>
            </a:r>
          </a:p>
          <a:p>
            <a:pPr lvl="1"/>
            <a:r>
              <a:rPr lang="en-US" dirty="0" smtClean="0"/>
              <a:t>War drags on another three years</a:t>
            </a:r>
          </a:p>
          <a:p>
            <a:pPr lvl="1"/>
            <a:r>
              <a:rPr lang="en-US" dirty="0" smtClean="0"/>
              <a:t>USA now paying 80% of the French expenditures</a:t>
            </a:r>
          </a:p>
          <a:p>
            <a:pPr lvl="1"/>
            <a:r>
              <a:rPr lang="en-US" dirty="0" err="1" smtClean="0"/>
              <a:t>Bao</a:t>
            </a:r>
            <a:r>
              <a:rPr lang="en-US" dirty="0" smtClean="0"/>
              <a:t> Dai-playboy-spending too much time in Paris, puppet regime unpopular</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103547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Indochinese War:  1953</a:t>
            </a:r>
            <a:endParaRPr lang="en-US" dirty="0"/>
          </a:p>
        </p:txBody>
      </p:sp>
      <p:sp>
        <p:nvSpPr>
          <p:cNvPr id="3" name="Content Placeholder 2"/>
          <p:cNvSpPr>
            <a:spLocks noGrp="1"/>
          </p:cNvSpPr>
          <p:nvPr>
            <p:ph idx="1"/>
          </p:nvPr>
        </p:nvSpPr>
        <p:spPr/>
        <p:txBody>
          <a:bodyPr/>
          <a:lstStyle/>
          <a:p>
            <a:r>
              <a:rPr lang="en-US" dirty="0" smtClean="0"/>
              <a:t>French public is turning against the war</a:t>
            </a:r>
          </a:p>
          <a:p>
            <a:r>
              <a:rPr lang="en-US" dirty="0" smtClean="0"/>
              <a:t>French leader hints at a peace plan</a:t>
            </a:r>
          </a:p>
          <a:p>
            <a:pPr lvl="1"/>
            <a:r>
              <a:rPr lang="en-US" dirty="0" smtClean="0"/>
              <a:t>Vietminh fear conditions again</a:t>
            </a:r>
          </a:p>
          <a:p>
            <a:r>
              <a:rPr lang="en-US" dirty="0" smtClean="0"/>
              <a:t>Vietminh Plan for a significant battlefield victory at </a:t>
            </a:r>
            <a:r>
              <a:rPr lang="en-US" dirty="0" err="1" smtClean="0"/>
              <a:t>Dienbienphu</a:t>
            </a:r>
            <a:endParaRPr lang="en-US" dirty="0" smtClean="0"/>
          </a:p>
          <a:p>
            <a:pPr lvl="1"/>
            <a:r>
              <a:rPr lang="en-US" dirty="0" smtClean="0"/>
              <a:t>Mountains northwest of Hanoi</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4868" name="Rectangle 2"/>
          <p:cNvSpPr>
            <a:spLocks noGrp="1" noChangeArrowheads="1"/>
          </p:cNvSpPr>
          <p:nvPr>
            <p:ph type="title"/>
          </p:nvPr>
        </p:nvSpPr>
        <p:spPr/>
        <p:txBody>
          <a:bodyPr/>
          <a:lstStyle/>
          <a:p>
            <a:pPr eaLnBrk="1" hangingPunct="1"/>
            <a:r>
              <a:rPr lang="en-US" b="0">
                <a:latin typeface="Arial" charset="0"/>
              </a:rPr>
              <a:t>Dien Bien Phu: France Loses!</a:t>
            </a:r>
          </a:p>
        </p:txBody>
      </p:sp>
      <p:sp>
        <p:nvSpPr>
          <p:cNvPr id="164869" name="Rectangle 3"/>
          <p:cNvSpPr>
            <a:spLocks noGrp="1" noChangeArrowheads="1"/>
          </p:cNvSpPr>
          <p:nvPr>
            <p:ph type="body" idx="1"/>
          </p:nvPr>
        </p:nvSpPr>
        <p:spPr/>
        <p:txBody>
          <a:bodyPr/>
          <a:lstStyle/>
          <a:p>
            <a:pPr algn="ctr" eaLnBrk="1" hangingPunct="1">
              <a:buFontTx/>
              <a:buNone/>
            </a:pPr>
            <a:r>
              <a:rPr lang="en-US" b="1">
                <a:latin typeface="Arial" charset="0"/>
              </a:rPr>
              <a:t>March 13 - May 8, 1954</a:t>
            </a:r>
          </a:p>
          <a:p>
            <a:pPr algn="ctr" eaLnBrk="1" hangingPunct="1">
              <a:buFontTx/>
              <a:buNone/>
            </a:pPr>
            <a:r>
              <a:rPr lang="en-US">
                <a:latin typeface="Arial" charset="0"/>
              </a:rPr>
              <a:t> </a:t>
            </a:r>
          </a:p>
        </p:txBody>
      </p:sp>
      <p:pic>
        <p:nvPicPr>
          <p:cNvPr id="164870" name="Picture 4" descr="operation"/>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192463" y="2438400"/>
            <a:ext cx="3052762" cy="3505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878812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7" name="Rectangle 3"/>
          <p:cNvSpPr>
            <a:spLocks noGrp="1" noChangeArrowheads="1"/>
          </p:cNvSpPr>
          <p:nvPr>
            <p:ph type="body" idx="4294967295"/>
          </p:nvPr>
        </p:nvSpPr>
        <p:spPr>
          <a:xfrm>
            <a:off x="3962400" y="333375"/>
            <a:ext cx="5181601" cy="6264275"/>
          </a:xfrm>
        </p:spPr>
        <p:txBody>
          <a:bodyPr/>
          <a:lstStyle/>
          <a:p>
            <a:pPr>
              <a:lnSpc>
                <a:spcPct val="80000"/>
              </a:lnSpc>
            </a:pPr>
            <a:r>
              <a:rPr lang="en-GB" sz="2400" dirty="0"/>
              <a:t>The final battle between the French and the Vietminh was fought at </a:t>
            </a:r>
            <a:r>
              <a:rPr lang="en-GB" sz="2400" b="1" u="sng" dirty="0" err="1"/>
              <a:t>Dien</a:t>
            </a:r>
            <a:r>
              <a:rPr lang="en-GB" sz="2400" b="1" u="sng" dirty="0"/>
              <a:t> Bien </a:t>
            </a:r>
            <a:r>
              <a:rPr lang="en-GB" sz="2400" b="1" u="sng" dirty="0" err="1"/>
              <a:t>Phu</a:t>
            </a:r>
            <a:r>
              <a:rPr lang="en-GB" sz="2400" dirty="0"/>
              <a:t> in </a:t>
            </a:r>
            <a:r>
              <a:rPr lang="en-GB" sz="2400" b="1" u="sng" dirty="0"/>
              <a:t>1954</a:t>
            </a:r>
            <a:r>
              <a:rPr lang="en-GB" sz="2400" dirty="0" smtClean="0"/>
              <a:t>.</a:t>
            </a:r>
          </a:p>
          <a:p>
            <a:pPr>
              <a:lnSpc>
                <a:spcPct val="80000"/>
              </a:lnSpc>
            </a:pPr>
            <a:r>
              <a:rPr lang="en-GB" sz="2400" dirty="0" smtClean="0"/>
              <a:t> </a:t>
            </a:r>
            <a:r>
              <a:rPr lang="en-GB" sz="2400" dirty="0"/>
              <a:t>The French </a:t>
            </a:r>
            <a:r>
              <a:rPr lang="en-GB" sz="2400" dirty="0" smtClean="0"/>
              <a:t>planned to set up </a:t>
            </a:r>
            <a:r>
              <a:rPr lang="en-GB" sz="2400" dirty="0"/>
              <a:t>a defensive position at a remote outpost in North Vietnam </a:t>
            </a:r>
            <a:r>
              <a:rPr lang="en-GB" sz="2400" b="1" dirty="0"/>
              <a:t>to prevent the Vietminh from invading Laos </a:t>
            </a:r>
            <a:r>
              <a:rPr lang="en-GB" sz="2400" dirty="0"/>
              <a:t>and establishing bases there from which to attack the French</a:t>
            </a:r>
            <a:r>
              <a:rPr lang="en-GB" sz="2400" dirty="0" smtClean="0"/>
              <a:t>.</a:t>
            </a:r>
          </a:p>
          <a:p>
            <a:pPr>
              <a:lnSpc>
                <a:spcPct val="80000"/>
              </a:lnSpc>
            </a:pPr>
            <a:r>
              <a:rPr lang="en-GB" sz="2400" dirty="0" smtClean="0"/>
              <a:t> </a:t>
            </a:r>
            <a:r>
              <a:rPr lang="en-GB" sz="2400" b="1" dirty="0"/>
              <a:t>General </a:t>
            </a:r>
            <a:r>
              <a:rPr lang="en-GB" sz="2400" b="1" dirty="0" err="1"/>
              <a:t>Giap</a:t>
            </a:r>
            <a:r>
              <a:rPr lang="en-GB" sz="2400" b="1" dirty="0"/>
              <a:t> surrounded the 13,000 French troops with 50,000 well armed Vietminh</a:t>
            </a:r>
            <a:r>
              <a:rPr lang="en-GB" sz="2400" dirty="0"/>
              <a:t>.</a:t>
            </a:r>
          </a:p>
          <a:p>
            <a:pPr>
              <a:lnSpc>
                <a:spcPct val="80000"/>
              </a:lnSpc>
            </a:pPr>
            <a:r>
              <a:rPr lang="en-GB" sz="2400" dirty="0"/>
              <a:t>The French were defeated 55 days after the battle started on the 7th May. It was the last major campaign the French would fight in Vietnam.</a:t>
            </a:r>
          </a:p>
        </p:txBody>
      </p:sp>
      <p:pic>
        <p:nvPicPr>
          <p:cNvPr id="16388" name="Picture 4" descr="scan0001"/>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77728" y="304800"/>
            <a:ext cx="3937071" cy="635990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6389" name="Line 5"/>
          <p:cNvSpPr>
            <a:spLocks noChangeShapeType="1"/>
          </p:cNvSpPr>
          <p:nvPr/>
        </p:nvSpPr>
        <p:spPr bwMode="auto">
          <a:xfrm flipH="1" flipV="1">
            <a:off x="1619250" y="1125538"/>
            <a:ext cx="2808288" cy="0"/>
          </a:xfrm>
          <a:prstGeom prst="line">
            <a:avLst/>
          </a:prstGeom>
          <a:noFill/>
          <a:ln w="38100">
            <a:solidFill>
              <a:srgbClr val="FF0000"/>
            </a:solidFill>
            <a:round/>
            <a:headEnd/>
            <a:tailEnd type="triangle" w="med" len="med"/>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chemeClr val="bg2">
                      <a:alpha val="74998"/>
                    </a:schemeClr>
                  </a:outerShdw>
                </a:effectLst>
              </a14:hiddenEffects>
            </a:ext>
          </a:extLst>
        </p:spPr>
        <p:txBody>
          <a:bodyPr/>
          <a:lstStyle/>
          <a:p>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971357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dissolve">
                                      <p:cBhvr>
                                        <p:cTn id="7" dur="1000"/>
                                        <p:tgtEl>
                                          <p:spTgt spid="16389"/>
                                        </p:tgtEl>
                                      </p:cBhvr>
                                    </p:animEffect>
                                  </p:childTnLst>
                                </p:cTn>
                              </p:par>
                              <p:par>
                                <p:cTn id="8" presetID="9" presetClass="entr" presetSubtype="0" fill="hold" nodeType="withEffect">
                                  <p:stCondLst>
                                    <p:cond delay="0"/>
                                  </p:stCondLst>
                                  <p:childTnLst>
                                    <p:set>
                                      <p:cBhvr>
                                        <p:cTn id="9" dur="1" fill="hold">
                                          <p:stCondLst>
                                            <p:cond delay="0"/>
                                          </p:stCondLst>
                                        </p:cTn>
                                        <p:tgtEl>
                                          <p:spTgt spid="16388"/>
                                        </p:tgtEl>
                                        <p:attrNameLst>
                                          <p:attrName>style.visibility</p:attrName>
                                        </p:attrNameLst>
                                      </p:cBhvr>
                                      <p:to>
                                        <p:strVal val="visible"/>
                                      </p:to>
                                    </p:set>
                                    <p:animEffect transition="in" filter="dissolve">
                                      <p:cBhvr>
                                        <p:cTn id="10" dur="1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nimBg="1"/>
    </p:bld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9" name="Rectangle 3"/>
          <p:cNvSpPr>
            <a:spLocks noGrp="1" noChangeArrowheads="1"/>
          </p:cNvSpPr>
          <p:nvPr>
            <p:ph type="body" idx="4294967295"/>
          </p:nvPr>
        </p:nvSpPr>
        <p:spPr>
          <a:xfrm>
            <a:off x="4067175" y="260350"/>
            <a:ext cx="5076825" cy="6597650"/>
          </a:xfrm>
        </p:spPr>
        <p:txBody>
          <a:bodyPr/>
          <a:lstStyle/>
          <a:p>
            <a:pPr>
              <a:lnSpc>
                <a:spcPct val="80000"/>
              </a:lnSpc>
            </a:pPr>
            <a:r>
              <a:rPr lang="en-GB" sz="2400" dirty="0" err="1"/>
              <a:t>Dien</a:t>
            </a:r>
            <a:r>
              <a:rPr lang="en-GB" sz="2400" dirty="0"/>
              <a:t> Bien </a:t>
            </a:r>
            <a:r>
              <a:rPr lang="en-GB" sz="2400" dirty="0" err="1"/>
              <a:t>Phu</a:t>
            </a:r>
            <a:r>
              <a:rPr lang="en-GB" sz="2400" dirty="0"/>
              <a:t> was </a:t>
            </a:r>
            <a:r>
              <a:rPr lang="en-GB" sz="2400" b="1" dirty="0"/>
              <a:t>situated in a valley </a:t>
            </a:r>
            <a:r>
              <a:rPr lang="en-GB" sz="2400" dirty="0"/>
              <a:t>which </a:t>
            </a:r>
            <a:r>
              <a:rPr lang="en-GB" sz="2400" dirty="0" err="1"/>
              <a:t>Giap</a:t>
            </a:r>
            <a:r>
              <a:rPr lang="ja-JP" altLang="en-GB" sz="2400" dirty="0">
                <a:latin typeface="Arial"/>
              </a:rPr>
              <a:t>’</a:t>
            </a:r>
            <a:r>
              <a:rPr lang="en-GB" sz="2400" dirty="0"/>
              <a:t>s forces bombarded from the high ground.</a:t>
            </a:r>
          </a:p>
          <a:p>
            <a:pPr>
              <a:lnSpc>
                <a:spcPct val="80000"/>
              </a:lnSpc>
            </a:pPr>
            <a:r>
              <a:rPr lang="en-GB" sz="2400" dirty="0" err="1"/>
              <a:t>Giap</a:t>
            </a:r>
            <a:r>
              <a:rPr lang="ja-JP" altLang="en-GB" sz="2400" dirty="0">
                <a:latin typeface="Arial"/>
              </a:rPr>
              <a:t>’</a:t>
            </a:r>
            <a:r>
              <a:rPr lang="en-GB" sz="2400" dirty="0"/>
              <a:t>s forces were well supplied by 20,000 porters bringing artillery through the jungle. </a:t>
            </a:r>
          </a:p>
          <a:p>
            <a:pPr>
              <a:lnSpc>
                <a:spcPct val="80000"/>
              </a:lnSpc>
            </a:pPr>
            <a:r>
              <a:rPr lang="en-GB" sz="2400" dirty="0"/>
              <a:t>The French were </a:t>
            </a:r>
            <a:r>
              <a:rPr lang="en-GB" sz="2400" dirty="0" smtClean="0"/>
              <a:t>outnumbered 5/1</a:t>
            </a:r>
            <a:endParaRPr lang="en-GB" sz="2400" dirty="0"/>
          </a:p>
          <a:p>
            <a:pPr>
              <a:lnSpc>
                <a:spcPct val="80000"/>
              </a:lnSpc>
            </a:pPr>
            <a:r>
              <a:rPr lang="en-GB" sz="2400" dirty="0" smtClean="0"/>
              <a:t> </a:t>
            </a:r>
            <a:r>
              <a:rPr lang="en-GB" sz="2400" dirty="0"/>
              <a:t>The Vietminh</a:t>
            </a:r>
            <a:r>
              <a:rPr lang="ja-JP" altLang="en-GB" sz="2400" dirty="0">
                <a:latin typeface="Arial"/>
              </a:rPr>
              <a:t>’</a:t>
            </a:r>
            <a:r>
              <a:rPr lang="en-GB" sz="2400" dirty="0"/>
              <a:t>s commander, General </a:t>
            </a:r>
            <a:r>
              <a:rPr lang="en-GB" sz="2400" dirty="0" err="1"/>
              <a:t>Giap</a:t>
            </a:r>
            <a:r>
              <a:rPr lang="en-GB" sz="2400" dirty="0"/>
              <a:t>, had been training his army using modern weapons from China.</a:t>
            </a:r>
          </a:p>
          <a:p>
            <a:pPr>
              <a:lnSpc>
                <a:spcPct val="80000"/>
              </a:lnSpc>
              <a:buFont typeface="Courier New" charset="0"/>
              <a:buChar char="o"/>
            </a:pPr>
            <a:r>
              <a:rPr lang="en-GB" sz="2400" dirty="0"/>
              <a:t>French were surrounded &amp; isolated. </a:t>
            </a:r>
            <a:endParaRPr lang="en-GB" sz="2400" dirty="0" smtClean="0"/>
          </a:p>
          <a:p>
            <a:pPr>
              <a:lnSpc>
                <a:spcPct val="80000"/>
              </a:lnSpc>
              <a:buFont typeface="Courier New" charset="0"/>
              <a:buChar char="o"/>
            </a:pPr>
            <a:r>
              <a:rPr lang="en-GB" sz="2400" dirty="0" smtClean="0"/>
              <a:t>The </a:t>
            </a:r>
            <a:r>
              <a:rPr lang="en-GB" sz="2400" dirty="0"/>
              <a:t>Vietminh captured the airstrips and the French soon ran out of supplied &amp; food, forcing them to surrender.</a:t>
            </a:r>
          </a:p>
          <a:p>
            <a:pPr>
              <a:lnSpc>
                <a:spcPct val="80000"/>
              </a:lnSpc>
              <a:buFont typeface="Courier New" charset="0"/>
              <a:buChar char="o"/>
            </a:pPr>
            <a:r>
              <a:rPr lang="en-GB" sz="2400" dirty="0"/>
              <a:t>The French did not </a:t>
            </a:r>
            <a:r>
              <a:rPr lang="en-GB" sz="2400" dirty="0" smtClean="0"/>
              <a:t>receive any last minute </a:t>
            </a:r>
            <a:r>
              <a:rPr lang="en-GB" sz="2400" dirty="0"/>
              <a:t>military help from the US.</a:t>
            </a:r>
          </a:p>
          <a:p>
            <a:pPr>
              <a:lnSpc>
                <a:spcPct val="80000"/>
              </a:lnSpc>
            </a:pPr>
            <a:endParaRPr lang="en-GB" sz="2200" dirty="0"/>
          </a:p>
        </p:txBody>
      </p:sp>
      <p:pic>
        <p:nvPicPr>
          <p:cNvPr id="19460" name="Picture 4" descr="scan"/>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4067175"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9042456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5892" name="Rectangle 2"/>
          <p:cNvSpPr>
            <a:spLocks noGrp="1" noChangeArrowheads="1"/>
          </p:cNvSpPr>
          <p:nvPr>
            <p:ph type="title"/>
          </p:nvPr>
        </p:nvSpPr>
        <p:spPr/>
        <p:txBody>
          <a:bodyPr/>
          <a:lstStyle/>
          <a:p>
            <a:pPr eaLnBrk="1" hangingPunct="1"/>
            <a:r>
              <a:rPr lang="en-US">
                <a:latin typeface="Arial" charset="0"/>
              </a:rPr>
              <a:t>Dien Bien Phu</a:t>
            </a:r>
          </a:p>
        </p:txBody>
      </p:sp>
      <p:sp>
        <p:nvSpPr>
          <p:cNvPr id="165893" name="Rectangle 3"/>
          <p:cNvSpPr>
            <a:spLocks noGrp="1" noChangeArrowheads="1"/>
          </p:cNvSpPr>
          <p:nvPr>
            <p:ph type="body" idx="1"/>
          </p:nvPr>
        </p:nvSpPr>
        <p:spPr/>
        <p:txBody>
          <a:bodyPr/>
          <a:lstStyle/>
          <a:p>
            <a:pPr eaLnBrk="1" hangingPunct="1">
              <a:lnSpc>
                <a:spcPct val="90000"/>
              </a:lnSpc>
            </a:pPr>
            <a:r>
              <a:rPr lang="en-US">
                <a:latin typeface="Arial" charset="0"/>
              </a:rPr>
              <a:t>Dien Bien Phu fell to the Viet Minh on May 7. </a:t>
            </a:r>
          </a:p>
          <a:p>
            <a:pPr eaLnBrk="1" hangingPunct="1">
              <a:lnSpc>
                <a:spcPct val="90000"/>
              </a:lnSpc>
            </a:pPr>
            <a:r>
              <a:rPr lang="en-US">
                <a:latin typeface="Arial" charset="0"/>
              </a:rPr>
              <a:t>At least 2,200 members of the French forces died during the siege -- with thousands more taken prisoner. </a:t>
            </a:r>
          </a:p>
          <a:p>
            <a:pPr eaLnBrk="1" hangingPunct="1">
              <a:lnSpc>
                <a:spcPct val="90000"/>
              </a:lnSpc>
            </a:pPr>
            <a:r>
              <a:rPr lang="en-US">
                <a:latin typeface="Arial" charset="0"/>
              </a:rPr>
              <a:t>Of the 50,000 or so Vietnamese who besieged the garrison, there were about 23,000 casualties -- including an estimated 8,000 killed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40161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3200"/>
              <a:t>6. What Cold War theory was used by leaders of the US government to justify our involvement in Vietnam?</a:t>
            </a:r>
          </a:p>
        </p:txBody>
      </p:sp>
      <p:sp>
        <p:nvSpPr>
          <p:cNvPr id="18435" name="Rectangle 3"/>
          <p:cNvSpPr>
            <a:spLocks noGrp="1" noChangeArrowheads="1"/>
          </p:cNvSpPr>
          <p:nvPr>
            <p:ph type="body" idx="1"/>
          </p:nvPr>
        </p:nvSpPr>
        <p:spPr>
          <a:xfrm>
            <a:off x="1066800" y="2209800"/>
            <a:ext cx="7620000" cy="4114800"/>
          </a:xfrm>
        </p:spPr>
        <p:txBody>
          <a:bodyPr/>
          <a:lstStyle/>
          <a:p>
            <a:pPr marL="609600" indent="-609600">
              <a:buFontTx/>
              <a:buAutoNum type="alphaUcPeriod"/>
            </a:pPr>
            <a:r>
              <a:rPr lang="en-US"/>
              <a:t>Red Menace Theory</a:t>
            </a:r>
          </a:p>
          <a:p>
            <a:pPr marL="609600" indent="-609600">
              <a:buFontTx/>
              <a:buAutoNum type="alphaUcPeriod"/>
            </a:pPr>
            <a:r>
              <a:rPr lang="en-US"/>
              <a:t>Iron Curtain Theory</a:t>
            </a:r>
          </a:p>
          <a:p>
            <a:pPr marL="609600" indent="-609600">
              <a:buFontTx/>
              <a:buAutoNum type="alphaUcPeriod"/>
            </a:pPr>
            <a:r>
              <a:rPr lang="en-US"/>
              <a:t>House of Cards Theory</a:t>
            </a:r>
          </a:p>
          <a:p>
            <a:pPr marL="609600" indent="-609600">
              <a:buFontTx/>
              <a:buAutoNum type="alphaUcPeriod"/>
            </a:pPr>
            <a:r>
              <a:rPr lang="en-US"/>
              <a:t>Domino Theory</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6916" name="Rectangle 2"/>
          <p:cNvSpPr>
            <a:spLocks noGrp="1" noChangeArrowheads="1"/>
          </p:cNvSpPr>
          <p:nvPr>
            <p:ph type="title"/>
          </p:nvPr>
        </p:nvSpPr>
        <p:spPr/>
        <p:txBody>
          <a:bodyPr/>
          <a:lstStyle/>
          <a:p>
            <a:pPr eaLnBrk="1" hangingPunct="1"/>
            <a:r>
              <a:rPr lang="en-US">
                <a:latin typeface="Arial" charset="0"/>
              </a:rPr>
              <a:t>Dien Bien Phu</a:t>
            </a:r>
          </a:p>
        </p:txBody>
      </p:sp>
      <p:sp>
        <p:nvSpPr>
          <p:cNvPr id="166917" name="Rectangle 3"/>
          <p:cNvSpPr>
            <a:spLocks noGrp="1" noChangeArrowheads="1"/>
          </p:cNvSpPr>
          <p:nvPr>
            <p:ph type="body" idx="1"/>
          </p:nvPr>
        </p:nvSpPr>
        <p:spPr/>
        <p:txBody>
          <a:bodyPr/>
          <a:lstStyle/>
          <a:p>
            <a:pPr eaLnBrk="1" hangingPunct="1"/>
            <a:r>
              <a:rPr lang="en-US">
                <a:latin typeface="Arial" charset="0"/>
              </a:rPr>
              <a:t>The fall of </a:t>
            </a:r>
            <a:r>
              <a:rPr lang="en-US" b="1" i="1">
                <a:latin typeface="Arial" charset="0"/>
              </a:rPr>
              <a:t>Dien Bien Phu shocked France and brought an end to French Indochina</a:t>
            </a:r>
            <a:r>
              <a:rPr lang="en-US">
                <a:latin typeface="Arial" charset="0"/>
              </a:rPr>
              <a:t>.</a:t>
            </a:r>
          </a:p>
          <a:p>
            <a:pPr eaLnBrk="1" hangingPunct="1"/>
            <a:r>
              <a:rPr lang="en-US">
                <a:latin typeface="Arial" charset="0"/>
              </a:rPr>
              <a:t>Following the French withdrawal, </a:t>
            </a:r>
            <a:r>
              <a:rPr lang="en-US" b="1">
                <a:latin typeface="Arial" charset="0"/>
              </a:rPr>
              <a:t>Vietnam was officially divided into a communist North and non-communist South</a:t>
            </a:r>
            <a:r>
              <a:rPr lang="en-US">
                <a:latin typeface="Arial" charset="0"/>
              </a:rPr>
              <a:t> -- </a:t>
            </a:r>
            <a:r>
              <a:rPr lang="en-US" i="1">
                <a:latin typeface="Arial" charset="0"/>
              </a:rPr>
              <a:t>setting the stage for U.S. involvement</a:t>
            </a:r>
            <a:r>
              <a:rPr lang="en-US">
                <a:latin typeface="Arial" charset="0"/>
              </a:rPr>
              <a:t>.</a:t>
            </a:r>
          </a:p>
          <a:p>
            <a:pPr eaLnBrk="1" hangingPunct="1">
              <a:buFontTx/>
              <a:buNone/>
            </a:pPr>
            <a:endParaRPr lang="en-US">
              <a:latin typeface="Arial"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9030333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524000" y="381000"/>
            <a:ext cx="7620000" cy="1143000"/>
          </a:xfrm>
        </p:spPr>
        <p:txBody>
          <a:bodyPr/>
          <a:lstStyle/>
          <a:p>
            <a:r>
              <a:rPr lang="en-GB" sz="4000" b="1" dirty="0" smtClean="0"/>
              <a:t>Why did </a:t>
            </a:r>
            <a:r>
              <a:rPr lang="en-GB" sz="4000" b="1" dirty="0" err="1" smtClean="0"/>
              <a:t>Dien</a:t>
            </a:r>
            <a:r>
              <a:rPr lang="en-GB" sz="4000" b="1" dirty="0" smtClean="0"/>
              <a:t> </a:t>
            </a:r>
            <a:r>
              <a:rPr lang="en-GB" sz="4000" b="1" dirty="0"/>
              <a:t>Bien </a:t>
            </a:r>
            <a:r>
              <a:rPr lang="en-GB" sz="4000" b="1" dirty="0" err="1"/>
              <a:t>Phu</a:t>
            </a:r>
            <a:r>
              <a:rPr lang="en-GB" sz="4000" b="1" dirty="0"/>
              <a:t> </a:t>
            </a:r>
            <a:r>
              <a:rPr lang="en-GB" sz="4000" b="1" dirty="0" smtClean="0"/>
              <a:t>matter for </a:t>
            </a:r>
            <a:r>
              <a:rPr lang="en-GB" sz="4000" b="1" dirty="0"/>
              <a:t>the US?</a:t>
            </a:r>
          </a:p>
        </p:txBody>
      </p:sp>
      <p:sp>
        <p:nvSpPr>
          <p:cNvPr id="20483" name="Rectangle 3"/>
          <p:cNvSpPr>
            <a:spLocks noGrp="1" noChangeArrowheads="1"/>
          </p:cNvSpPr>
          <p:nvPr>
            <p:ph type="body" idx="4294967295"/>
          </p:nvPr>
        </p:nvSpPr>
        <p:spPr>
          <a:xfrm>
            <a:off x="990600" y="1828801"/>
            <a:ext cx="7239000" cy="4267200"/>
          </a:xfrm>
        </p:spPr>
        <p:txBody>
          <a:bodyPr/>
          <a:lstStyle/>
          <a:p>
            <a:pPr>
              <a:lnSpc>
                <a:spcPct val="90000"/>
              </a:lnSpc>
            </a:pPr>
            <a:r>
              <a:rPr lang="en-GB" sz="2400" dirty="0" smtClean="0"/>
              <a:t>The </a:t>
            </a:r>
            <a:r>
              <a:rPr lang="en-GB" sz="2400" dirty="0"/>
              <a:t>US avoided involvement in the battle. </a:t>
            </a:r>
            <a:endParaRPr lang="en-GB" sz="2400" dirty="0" smtClean="0"/>
          </a:p>
          <a:p>
            <a:pPr>
              <a:lnSpc>
                <a:spcPct val="90000"/>
              </a:lnSpc>
            </a:pPr>
            <a:r>
              <a:rPr lang="en-GB" sz="2400" dirty="0" smtClean="0"/>
              <a:t>Eisenhower </a:t>
            </a:r>
            <a:r>
              <a:rPr lang="en-GB" sz="2400" dirty="0"/>
              <a:t>had been elected on the basis of ending the Korean War in 1953. </a:t>
            </a:r>
            <a:endParaRPr lang="en-GB" sz="2400" dirty="0" smtClean="0"/>
          </a:p>
          <a:p>
            <a:pPr>
              <a:lnSpc>
                <a:spcPct val="90000"/>
              </a:lnSpc>
            </a:pPr>
            <a:r>
              <a:rPr lang="en-GB" sz="2400" dirty="0" smtClean="0"/>
              <a:t>At </a:t>
            </a:r>
            <a:r>
              <a:rPr lang="en-GB" sz="2400" dirty="0"/>
              <a:t>this point, the US was unwilling to commit to Vietnam without the support and help from its allies; therefore, its commitment remained limited to financial aid. </a:t>
            </a:r>
            <a:endParaRPr lang="en-GB" sz="2400" dirty="0" smtClean="0"/>
          </a:p>
          <a:p>
            <a:pPr>
              <a:lnSpc>
                <a:spcPct val="90000"/>
              </a:lnSpc>
            </a:pPr>
            <a:r>
              <a:rPr lang="en-GB" sz="2400" dirty="0" smtClean="0"/>
              <a:t>Nevertheless</a:t>
            </a:r>
            <a:r>
              <a:rPr lang="en-GB" sz="2400" dirty="0"/>
              <a:t>, because of the political pressure used by the French, the US had become more heavily involved in the region.</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197692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524000"/>
            <a:ext cx="7721600" cy="1676400"/>
          </a:xfrm>
        </p:spPr>
        <p:txBody>
          <a:bodyPr/>
          <a:lstStyle/>
          <a:p>
            <a:r>
              <a:rPr lang="en-US" sz="5400" b="1" dirty="0" smtClean="0"/>
              <a:t>The Geneva Conference</a:t>
            </a:r>
            <a:br>
              <a:rPr lang="en-US" sz="5400" b="1" dirty="0" smtClean="0"/>
            </a:br>
            <a:r>
              <a:rPr lang="en-US" sz="2800" dirty="0" smtClean="0"/>
              <a:t>April 26 – July 20, 1954</a:t>
            </a:r>
            <a:endParaRPr lang="en-US" sz="2800" b="1" dirty="0"/>
          </a:p>
        </p:txBody>
      </p:sp>
      <p:sp>
        <p:nvSpPr>
          <p:cNvPr id="3" name="Subtitle 2"/>
          <p:cNvSpPr>
            <a:spLocks noGrp="1"/>
          </p:cNvSpPr>
          <p:nvPr>
            <p:ph type="subTitle" idx="1"/>
          </p:nvPr>
        </p:nvSpPr>
        <p:spPr/>
        <p:txBody>
          <a:bodyPr/>
          <a:lstStyle/>
          <a:p>
            <a:endParaRPr lang="en-US" dirty="0" smtClean="0"/>
          </a:p>
          <a:p>
            <a:r>
              <a:rPr lang="en-US" dirty="0" smtClean="0"/>
              <a:t>Subsequent</a:t>
            </a:r>
          </a:p>
          <a:p>
            <a:r>
              <a:rPr lang="en-US" dirty="0" smtClean="0"/>
              <a:t>Geneva Accords</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4" name="Rectangle 2"/>
          <p:cNvSpPr>
            <a:spLocks noGrp="1" noChangeArrowheads="1"/>
          </p:cNvSpPr>
          <p:nvPr>
            <p:ph type="title"/>
          </p:nvPr>
        </p:nvSpPr>
        <p:spPr>
          <a:xfrm>
            <a:off x="762000" y="0"/>
            <a:ext cx="8382000" cy="1417638"/>
          </a:xfrm>
        </p:spPr>
        <p:txBody>
          <a:bodyPr/>
          <a:lstStyle/>
          <a:p>
            <a:pPr eaLnBrk="1" hangingPunct="1"/>
            <a:r>
              <a:rPr lang="en-US" dirty="0">
                <a:latin typeface="Arial" charset="0"/>
              </a:rPr>
              <a:t>1954: Geneva </a:t>
            </a:r>
            <a:br>
              <a:rPr lang="en-US" dirty="0">
                <a:latin typeface="Arial" charset="0"/>
              </a:rPr>
            </a:br>
            <a:r>
              <a:rPr lang="en-US" sz="2400" b="1" u="sng" dirty="0">
                <a:latin typeface="Arial" charset="0"/>
              </a:rPr>
              <a:t>(</a:t>
            </a:r>
            <a:r>
              <a:rPr lang="en-US" sz="2400" b="1" i="1" u="sng" dirty="0">
                <a:latin typeface="Arial" charset="0"/>
              </a:rPr>
              <a:t>originally was meant to be a meeting to discuss the future of Korea!</a:t>
            </a:r>
            <a:r>
              <a:rPr lang="en-US" sz="2400" b="1" u="sng" dirty="0">
                <a:latin typeface="Arial" charset="0"/>
              </a:rPr>
              <a:t>)</a:t>
            </a:r>
          </a:p>
        </p:txBody>
      </p:sp>
      <p:sp>
        <p:nvSpPr>
          <p:cNvPr id="168965" name="Rectangle 3"/>
          <p:cNvSpPr>
            <a:spLocks noGrp="1" noChangeArrowheads="1"/>
          </p:cNvSpPr>
          <p:nvPr>
            <p:ph type="body" idx="1"/>
          </p:nvPr>
        </p:nvSpPr>
        <p:spPr/>
        <p:txBody>
          <a:bodyPr/>
          <a:lstStyle/>
          <a:p>
            <a:pPr eaLnBrk="1" hangingPunct="1"/>
            <a:r>
              <a:rPr lang="en-US" sz="2800" b="1" dirty="0">
                <a:latin typeface="Arial" charset="0"/>
              </a:rPr>
              <a:t>Faced with defeat on the battlefield, France agrees to a conference in Geneva, including the U.S., France, Britain, China and the U.S.S.R.</a:t>
            </a:r>
          </a:p>
          <a:p>
            <a:pPr eaLnBrk="1" hangingPunct="1">
              <a:buFontTx/>
              <a:buNone/>
            </a:pPr>
            <a:endParaRPr lang="en-US" sz="2800" b="1" dirty="0">
              <a:latin typeface="Arial" charset="0"/>
            </a:endParaRPr>
          </a:p>
          <a:p>
            <a:pPr eaLnBrk="1" hangingPunct="1"/>
            <a:r>
              <a:rPr lang="en-US" sz="2800" b="1" dirty="0">
                <a:latin typeface="Arial" charset="0"/>
              </a:rPr>
              <a:t>On July 20 and 21, 1954 all parties except the U.S. and South Vietnam sign the Geneva Accords. Though Washington and Saigon refuse to sign, they agree to observe the terms.</a:t>
            </a:r>
            <a:r>
              <a:rPr lang="en-US" sz="2800" dirty="0">
                <a:latin typeface="Arial" charset="0"/>
              </a:rPr>
              <a:t>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539791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9988" name="Rectangle 2"/>
          <p:cNvSpPr>
            <a:spLocks noGrp="1" noChangeArrowheads="1"/>
          </p:cNvSpPr>
          <p:nvPr>
            <p:ph type="title"/>
          </p:nvPr>
        </p:nvSpPr>
        <p:spPr/>
        <p:txBody>
          <a:bodyPr/>
          <a:lstStyle/>
          <a:p>
            <a:pPr eaLnBrk="1" hangingPunct="1"/>
            <a:r>
              <a:rPr lang="en-US">
                <a:latin typeface="Arial" charset="0"/>
              </a:rPr>
              <a:t>1954 Geneva Conference</a:t>
            </a:r>
          </a:p>
        </p:txBody>
      </p:sp>
      <p:sp>
        <p:nvSpPr>
          <p:cNvPr id="169989" name="Rectangle 3"/>
          <p:cNvSpPr>
            <a:spLocks noGrp="1" noChangeArrowheads="1"/>
          </p:cNvSpPr>
          <p:nvPr>
            <p:ph type="body" idx="1"/>
          </p:nvPr>
        </p:nvSpPr>
        <p:spPr>
          <a:xfrm>
            <a:off x="1066800" y="1219200"/>
            <a:ext cx="7620000" cy="4906963"/>
          </a:xfrm>
        </p:spPr>
        <p:txBody>
          <a:bodyPr/>
          <a:lstStyle/>
          <a:p>
            <a:pPr algn="ctr" eaLnBrk="1" hangingPunct="1">
              <a:buFontTx/>
              <a:buNone/>
            </a:pPr>
            <a:r>
              <a:rPr lang="ja-JP" altLang="en-US" b="1" i="1">
                <a:latin typeface="Arial" charset="0"/>
              </a:rPr>
              <a:t>“</a:t>
            </a:r>
            <a:r>
              <a:rPr lang="en-US" b="1" i="1">
                <a:latin typeface="Arial" charset="0"/>
              </a:rPr>
              <a:t>In 1954 at Geneva, your Secretary of State [John Foster Dulles] refused to shake the hand of our premier, Zhou En-Lai</a:t>
            </a:r>
            <a:r>
              <a:rPr lang="ja-JP" altLang="en-US" b="1" i="1">
                <a:latin typeface="Arial" charset="0"/>
              </a:rPr>
              <a:t>”</a:t>
            </a:r>
            <a:endParaRPr lang="en-US" b="1" i="1">
              <a:latin typeface="Arial" charset="0"/>
            </a:endParaRPr>
          </a:p>
          <a:p>
            <a:pPr eaLnBrk="1" hangingPunct="1">
              <a:buFontTx/>
              <a:buNone/>
            </a:pPr>
            <a:endParaRPr lang="en-US" b="1" i="1">
              <a:latin typeface="Arial" charset="0"/>
            </a:endParaRPr>
          </a:p>
          <a:p>
            <a:pPr eaLnBrk="1" hangingPunct="1">
              <a:buFontTx/>
              <a:buNone/>
            </a:pPr>
            <a:r>
              <a:rPr lang="en-US" sz="2400">
                <a:latin typeface="Arial" charset="0"/>
              </a:rPr>
              <a:t>Stated by</a:t>
            </a:r>
            <a:r>
              <a:rPr lang="en-US" sz="2400" b="1" i="1" u="sng">
                <a:latin typeface="Arial" charset="0"/>
              </a:rPr>
              <a:t> Huang</a:t>
            </a:r>
            <a:r>
              <a:rPr lang="en-US" sz="2400">
                <a:latin typeface="Arial" charset="0"/>
              </a:rPr>
              <a:t> </a:t>
            </a:r>
            <a:r>
              <a:rPr lang="en-US" sz="2400" b="1" i="1" u="sng">
                <a:latin typeface="Arial" charset="0"/>
              </a:rPr>
              <a:t>Hua </a:t>
            </a:r>
            <a:r>
              <a:rPr lang="en-US" sz="2400">
                <a:latin typeface="Arial" charset="0"/>
              </a:rPr>
              <a:t>(July 1971) A Chinese diplomat who met Henry Kissinger at the airport during Kissinger</a:t>
            </a:r>
            <a:r>
              <a:rPr lang="ja-JP" altLang="en-US" sz="2400">
                <a:latin typeface="Arial" charset="0"/>
              </a:rPr>
              <a:t>’</a:t>
            </a:r>
            <a:r>
              <a:rPr lang="en-US" sz="2400">
                <a:latin typeface="Arial" charset="0"/>
              </a:rPr>
              <a:t>s 1971 secret 48 hour trip to China. He said this right before Kissinger was due to meet Zhou. (Macmillan, p.193)</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979578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1012" name="Rectangle 2"/>
          <p:cNvSpPr>
            <a:spLocks noGrp="1" noChangeArrowheads="1"/>
          </p:cNvSpPr>
          <p:nvPr>
            <p:ph type="title"/>
          </p:nvPr>
        </p:nvSpPr>
        <p:spPr>
          <a:xfrm>
            <a:off x="1066800" y="152400"/>
            <a:ext cx="7620000" cy="609600"/>
          </a:xfrm>
        </p:spPr>
        <p:txBody>
          <a:bodyPr/>
          <a:lstStyle/>
          <a:p>
            <a:pPr eaLnBrk="1" hangingPunct="1"/>
            <a:r>
              <a:rPr lang="en-US" sz="4000">
                <a:latin typeface="Arial" charset="0"/>
              </a:rPr>
              <a:t>Geneva Accords</a:t>
            </a:r>
          </a:p>
        </p:txBody>
      </p:sp>
      <p:sp>
        <p:nvSpPr>
          <p:cNvPr id="171013" name="Rectangle 3"/>
          <p:cNvSpPr>
            <a:spLocks noGrp="1" noChangeArrowheads="1"/>
          </p:cNvSpPr>
          <p:nvPr>
            <p:ph type="body" idx="1"/>
          </p:nvPr>
        </p:nvSpPr>
        <p:spPr>
          <a:xfrm>
            <a:off x="1066800" y="1219200"/>
            <a:ext cx="7620000" cy="4906963"/>
          </a:xfrm>
        </p:spPr>
        <p:txBody>
          <a:bodyPr/>
          <a:lstStyle/>
          <a:p>
            <a:pPr eaLnBrk="1" hangingPunct="1">
              <a:lnSpc>
                <a:spcPct val="80000"/>
              </a:lnSpc>
            </a:pPr>
            <a:r>
              <a:rPr lang="en-US" sz="2400" dirty="0">
                <a:latin typeface="Arial" charset="0"/>
              </a:rPr>
              <a:t>To foster a </a:t>
            </a:r>
            <a:r>
              <a:rPr lang="ja-JP" altLang="en-US" sz="2400" dirty="0">
                <a:latin typeface="Arial" charset="0"/>
              </a:rPr>
              <a:t>“</a:t>
            </a:r>
            <a:r>
              <a:rPr lang="en-US" sz="2400" dirty="0">
                <a:latin typeface="Arial" charset="0"/>
              </a:rPr>
              <a:t>cooling off</a:t>
            </a:r>
            <a:r>
              <a:rPr lang="ja-JP" altLang="en-US" sz="2400" dirty="0">
                <a:latin typeface="Arial" charset="0"/>
              </a:rPr>
              <a:t>”</a:t>
            </a:r>
            <a:r>
              <a:rPr lang="en-US" sz="2400" dirty="0">
                <a:latin typeface="Arial" charset="0"/>
              </a:rPr>
              <a:t> period and separate warring forces, Vietnam is </a:t>
            </a:r>
            <a:r>
              <a:rPr lang="en-US" sz="2400" b="1" i="1" dirty="0">
                <a:latin typeface="Arial" charset="0"/>
              </a:rPr>
              <a:t>temporarily divided at the 17th parallel</a:t>
            </a:r>
            <a:r>
              <a:rPr lang="en-US" sz="2400" dirty="0">
                <a:latin typeface="Arial" charset="0"/>
              </a:rPr>
              <a:t>; the north to be governed by Communists under Ho Chi Minh, while the south would be governed under Diem</a:t>
            </a:r>
            <a:r>
              <a:rPr lang="en-US" sz="2400" i="1" dirty="0">
                <a:latin typeface="Arial" charset="0"/>
              </a:rPr>
              <a:t>, </a:t>
            </a:r>
            <a:r>
              <a:rPr lang="en-US" sz="2400" b="1" i="1" dirty="0">
                <a:latin typeface="Arial" charset="0"/>
              </a:rPr>
              <a:t>until internationally monitored national elections can be held</a:t>
            </a:r>
            <a:r>
              <a:rPr lang="en-US" sz="2400" i="1" dirty="0">
                <a:latin typeface="Arial" charset="0"/>
              </a:rPr>
              <a:t>. </a:t>
            </a:r>
          </a:p>
          <a:p>
            <a:pPr eaLnBrk="1" hangingPunct="1">
              <a:lnSpc>
                <a:spcPct val="80000"/>
              </a:lnSpc>
            </a:pPr>
            <a:r>
              <a:rPr lang="en-US" sz="2400" dirty="0">
                <a:latin typeface="Arial" charset="0"/>
              </a:rPr>
              <a:t>The option of relocation for people </a:t>
            </a:r>
          </a:p>
          <a:p>
            <a:pPr eaLnBrk="1" hangingPunct="1">
              <a:lnSpc>
                <a:spcPct val="80000"/>
              </a:lnSpc>
            </a:pPr>
            <a:r>
              <a:rPr lang="en-US" sz="2400" dirty="0">
                <a:latin typeface="Arial" charset="0"/>
              </a:rPr>
              <a:t>That all foreign troops be removed except French troops in South who will remain until mandated elections. </a:t>
            </a:r>
          </a:p>
          <a:p>
            <a:pPr eaLnBrk="1" hangingPunct="1">
              <a:lnSpc>
                <a:spcPct val="80000"/>
              </a:lnSpc>
            </a:pPr>
            <a:r>
              <a:rPr lang="en-US" sz="2400" dirty="0">
                <a:latin typeface="Arial" charset="0"/>
              </a:rPr>
              <a:t>It </a:t>
            </a:r>
            <a:r>
              <a:rPr lang="en-US" sz="2400" b="1" i="1" dirty="0">
                <a:latin typeface="Arial" charset="0"/>
              </a:rPr>
              <a:t>prohibited Vietnam, Cambodia, and Laos </a:t>
            </a:r>
            <a:r>
              <a:rPr lang="ja-JP" altLang="en-US" sz="2400" b="1" i="1" dirty="0">
                <a:latin typeface="Arial" charset="0"/>
              </a:rPr>
              <a:t>“</a:t>
            </a:r>
            <a:r>
              <a:rPr lang="en-US" sz="2400" b="1" i="1" dirty="0">
                <a:latin typeface="Arial" charset="0"/>
              </a:rPr>
              <a:t>from joining military alliances OR allowing foreign military bases within their borders</a:t>
            </a:r>
            <a:r>
              <a:rPr lang="ja-JP" altLang="en-US" sz="2400" dirty="0">
                <a:latin typeface="Arial" charset="0"/>
              </a:rPr>
              <a:t>”</a:t>
            </a:r>
            <a:r>
              <a:rPr lang="en-US" sz="2400" dirty="0">
                <a:latin typeface="Arial" charset="0"/>
              </a:rPr>
              <a:t> </a:t>
            </a:r>
            <a:r>
              <a:rPr lang="en-US" sz="1800" dirty="0">
                <a:latin typeface="Arial" charset="0"/>
              </a:rPr>
              <a:t>(Hanes, </a:t>
            </a:r>
            <a:r>
              <a:rPr lang="en-US" sz="1800" dirty="0" err="1">
                <a:latin typeface="Arial" charset="0"/>
              </a:rPr>
              <a:t>p</a:t>
            </a:r>
            <a:r>
              <a:rPr lang="en-US" sz="1800" dirty="0">
                <a:latin typeface="Arial" charset="0"/>
              </a:rPr>
              <a:t>. 181-182)</a:t>
            </a:r>
          </a:p>
          <a:p>
            <a:pPr eaLnBrk="1" hangingPunct="1">
              <a:lnSpc>
                <a:spcPct val="80000"/>
              </a:lnSpc>
            </a:pPr>
            <a:endParaRPr lang="en-US" sz="1800" dirty="0">
              <a:latin typeface="Arial" charset="0"/>
            </a:endParaRPr>
          </a:p>
          <a:p>
            <a:pPr eaLnBrk="1" hangingPunct="1">
              <a:lnSpc>
                <a:spcPct val="80000"/>
              </a:lnSpc>
            </a:pPr>
            <a:r>
              <a:rPr lang="en-US" sz="1600" dirty="0">
                <a:latin typeface="Arial" charset="0"/>
              </a:rPr>
              <a:t>(http://</a:t>
            </a:r>
            <a:r>
              <a:rPr lang="en-US" sz="1600" dirty="0" err="1">
                <a:latin typeface="Arial" charset="0"/>
              </a:rPr>
              <a:t>vietnamwar.lib.umb.edu/chronology.html</a:t>
            </a:r>
            <a:endParaRPr lang="en-US" sz="1600" dirty="0">
              <a:latin typeface="Arial" charset="0"/>
            </a:endParaRPr>
          </a:p>
          <a:p>
            <a:pPr eaLnBrk="1" hangingPunct="1">
              <a:lnSpc>
                <a:spcPct val="80000"/>
              </a:lnSpc>
            </a:pPr>
            <a:endParaRPr lang="en-US" sz="2400" dirty="0">
              <a:latin typeface="Arial"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9364337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2036" name="Rectangle 2"/>
          <p:cNvSpPr>
            <a:spLocks noGrp="1" noChangeArrowheads="1"/>
          </p:cNvSpPr>
          <p:nvPr>
            <p:ph type="title"/>
          </p:nvPr>
        </p:nvSpPr>
        <p:spPr/>
        <p:txBody>
          <a:bodyPr/>
          <a:lstStyle/>
          <a:p>
            <a:pPr eaLnBrk="1" hangingPunct="1"/>
            <a:r>
              <a:rPr lang="en-US">
                <a:latin typeface="Arial" charset="0"/>
              </a:rPr>
              <a:t>Geneva Accord </a:t>
            </a:r>
            <a:r>
              <a:rPr lang="en-US" sz="1800">
                <a:latin typeface="Arial" charset="0"/>
              </a:rPr>
              <a:t>(continued)</a:t>
            </a:r>
          </a:p>
        </p:txBody>
      </p:sp>
      <p:sp>
        <p:nvSpPr>
          <p:cNvPr id="172037" name="Rectangle 3"/>
          <p:cNvSpPr>
            <a:spLocks noGrp="1" noChangeArrowheads="1"/>
          </p:cNvSpPr>
          <p:nvPr>
            <p:ph type="body" idx="1"/>
          </p:nvPr>
        </p:nvSpPr>
        <p:spPr/>
        <p:txBody>
          <a:bodyPr/>
          <a:lstStyle/>
          <a:p>
            <a:pPr eaLnBrk="1" hangingPunct="1"/>
            <a:r>
              <a:rPr lang="en-US" sz="2800" dirty="0">
                <a:latin typeface="Arial" charset="0"/>
              </a:rPr>
              <a:t>A no reprisal clause, which </a:t>
            </a:r>
            <a:r>
              <a:rPr lang="en-US" sz="2800" b="1" dirty="0">
                <a:latin typeface="Arial" charset="0"/>
              </a:rPr>
              <a:t>ends the first Indo-China War</a:t>
            </a:r>
            <a:r>
              <a:rPr lang="en-US" sz="2800" b="1" dirty="0" smtClean="0">
                <a:latin typeface="Arial" charset="0"/>
              </a:rPr>
              <a:t> </a:t>
            </a:r>
          </a:p>
          <a:p>
            <a:pPr eaLnBrk="1" hangingPunct="1"/>
            <a:r>
              <a:rPr lang="en-US" sz="2800" b="1" dirty="0" smtClean="0">
                <a:latin typeface="Arial" charset="0"/>
              </a:rPr>
              <a:t>Line of demarcation became the 17</a:t>
            </a:r>
            <a:r>
              <a:rPr lang="en-US" sz="2800" b="1" baseline="30000" dirty="0" smtClean="0">
                <a:latin typeface="Arial" charset="0"/>
              </a:rPr>
              <a:t>th</a:t>
            </a:r>
            <a:r>
              <a:rPr lang="en-US" sz="2800" b="1" dirty="0" smtClean="0">
                <a:latin typeface="Arial" charset="0"/>
              </a:rPr>
              <a:t> parallel</a:t>
            </a:r>
          </a:p>
          <a:p>
            <a:pPr lvl="1"/>
            <a:r>
              <a:rPr lang="en-US" sz="2400" b="1" i="1" u="sng" dirty="0" smtClean="0">
                <a:latin typeface="Arial" charset="0"/>
              </a:rPr>
              <a:t>TWO Hostile Regimes Face Each Other with the DMZ in the Middle!</a:t>
            </a:r>
          </a:p>
          <a:p>
            <a:pPr lvl="1"/>
            <a:r>
              <a:rPr lang="en-US" sz="2400" b="1" i="1" u="sng" dirty="0" smtClean="0">
                <a:latin typeface="Arial" charset="0"/>
              </a:rPr>
              <a:t>Diem eventually  replaces </a:t>
            </a:r>
            <a:r>
              <a:rPr lang="en-US" sz="2400" b="1" i="1" u="sng" dirty="0" err="1" smtClean="0">
                <a:latin typeface="Arial" charset="0"/>
              </a:rPr>
              <a:t>Bao</a:t>
            </a:r>
            <a:r>
              <a:rPr lang="en-US" sz="2400" b="1" i="1" u="sng" dirty="0" smtClean="0">
                <a:latin typeface="Arial" charset="0"/>
              </a:rPr>
              <a:t> Dai </a:t>
            </a:r>
          </a:p>
          <a:p>
            <a:pPr eaLnBrk="1" hangingPunct="1"/>
            <a:r>
              <a:rPr lang="en-US" sz="2400" b="1" i="1" u="sng" dirty="0">
                <a:latin typeface="Arial" charset="0"/>
              </a:rPr>
              <a:t>Vietnam-wide elections to be held in 1956 to choose the government of the entire nation</a:t>
            </a:r>
            <a:r>
              <a:rPr lang="en-US" sz="2400" dirty="0">
                <a:latin typeface="Arial" charset="0"/>
              </a:rPr>
              <a:t>. </a:t>
            </a:r>
          </a:p>
          <a:p>
            <a:pPr eaLnBrk="1" hangingPunct="1"/>
            <a:r>
              <a:rPr lang="en-US" sz="2400" b="1" dirty="0">
                <a:latin typeface="Arial" charset="0"/>
              </a:rPr>
              <a:t>Full independence to Vietnam, Laos, and Cambodia</a:t>
            </a:r>
            <a:endParaRPr lang="en-US" sz="2400" dirty="0">
              <a:latin typeface="Arial"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2972909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National Liberation Front</a:t>
            </a:r>
            <a:br>
              <a:rPr lang="en-US" dirty="0" smtClean="0"/>
            </a:br>
            <a:r>
              <a:rPr lang="en-US" sz="3200" dirty="0" smtClean="0"/>
              <a:t>(NLF)</a:t>
            </a:r>
            <a:endParaRPr lang="en-US" sz="3200" dirty="0"/>
          </a:p>
        </p:txBody>
      </p:sp>
      <p:sp>
        <p:nvSpPr>
          <p:cNvPr id="3" name="Content Placeholder 2"/>
          <p:cNvSpPr>
            <a:spLocks noGrp="1"/>
          </p:cNvSpPr>
          <p:nvPr>
            <p:ph idx="1"/>
          </p:nvPr>
        </p:nvSpPr>
        <p:spPr/>
        <p:txBody>
          <a:bodyPr/>
          <a:lstStyle/>
          <a:p>
            <a:r>
              <a:rPr lang="en-US" dirty="0" smtClean="0"/>
              <a:t>Backers of Ho’s Government and Party</a:t>
            </a:r>
          </a:p>
          <a:p>
            <a:r>
              <a:rPr lang="en-US" dirty="0" smtClean="0"/>
              <a:t>America would nickname them the </a:t>
            </a:r>
            <a:r>
              <a:rPr lang="en-US" b="1" dirty="0" smtClean="0"/>
              <a:t>VIET CONG: </a:t>
            </a:r>
            <a:r>
              <a:rPr lang="en-US" dirty="0" smtClean="0"/>
              <a:t>officially </a:t>
            </a:r>
            <a:r>
              <a:rPr lang="en-US" i="1" dirty="0"/>
              <a:t>Viet Nam Cong San</a:t>
            </a:r>
            <a:r>
              <a:rPr lang="en-US" dirty="0"/>
              <a:t> [Vietnamese Communists</a:t>
            </a:r>
            <a:r>
              <a:rPr lang="en-US" dirty="0" smtClean="0"/>
              <a:t>]  or   “</a:t>
            </a:r>
            <a:r>
              <a:rPr lang="en-US" b="1" dirty="0" smtClean="0"/>
              <a:t>VC</a:t>
            </a:r>
            <a:r>
              <a:rPr lang="en-US" dirty="0" smtClean="0"/>
              <a:t>”</a:t>
            </a:r>
            <a:endParaRPr lang="en-US" b="1" dirty="0" smtClean="0"/>
          </a:p>
          <a:p>
            <a:r>
              <a:rPr lang="en-US" dirty="0" smtClean="0"/>
              <a:t>Guerilla soldiers </a:t>
            </a:r>
            <a:endParaRPr lang="en-US" dirty="0"/>
          </a:p>
          <a:p>
            <a:r>
              <a:rPr lang="en-US" dirty="0" smtClean="0"/>
              <a:t>Early 1960’s mainly from South Vietnam</a:t>
            </a:r>
          </a:p>
          <a:p>
            <a:r>
              <a:rPr lang="en-US" dirty="0" smtClean="0"/>
              <a:t>Not Until 1964 – 1965 would substantial numbers of Northerners sent south to join</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1424064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 1960’s </a:t>
            </a:r>
            <a:endParaRPr lang="en-US" dirty="0"/>
          </a:p>
        </p:txBody>
      </p:sp>
      <p:sp>
        <p:nvSpPr>
          <p:cNvPr id="3" name="Content Placeholder 2"/>
          <p:cNvSpPr>
            <a:spLocks noGrp="1"/>
          </p:cNvSpPr>
          <p:nvPr>
            <p:ph idx="1"/>
          </p:nvPr>
        </p:nvSpPr>
        <p:spPr/>
        <p:txBody>
          <a:bodyPr/>
          <a:lstStyle/>
          <a:p>
            <a:r>
              <a:rPr lang="en-US" sz="2400" dirty="0" smtClean="0"/>
              <a:t>Ho still working diplomatic channels for weapons and supplies</a:t>
            </a:r>
          </a:p>
          <a:p>
            <a:r>
              <a:rPr lang="en-US" sz="2400" dirty="0" smtClean="0"/>
              <a:t>Sino-Soviet Split, he asks them to compromise</a:t>
            </a:r>
          </a:p>
          <a:p>
            <a:r>
              <a:rPr lang="en-US" sz="2400" dirty="0" smtClean="0"/>
              <a:t>Khrushchev via the  Peaceful-coexistence policy, asks Ho to compromise with the north</a:t>
            </a:r>
          </a:p>
          <a:p>
            <a:r>
              <a:rPr lang="en-US" sz="2400" dirty="0" smtClean="0"/>
              <a:t>Ho furious, Soviets change, supplies from the Chinese and Soviets</a:t>
            </a:r>
          </a:p>
          <a:p>
            <a:r>
              <a:rPr lang="en-US" sz="2400" b="1" dirty="0" smtClean="0"/>
              <a:t>NOTE</a:t>
            </a:r>
            <a:r>
              <a:rPr lang="en-US" sz="2400" dirty="0" smtClean="0"/>
              <a:t>:  The last 5 slides including information from the </a:t>
            </a:r>
            <a:r>
              <a:rPr lang="en-US" sz="2400" i="1" dirty="0" smtClean="0"/>
              <a:t>Encyclopedia of the Cold War</a:t>
            </a:r>
            <a:r>
              <a:rPr lang="en-US" sz="2400" dirty="0" smtClean="0"/>
              <a:t>, Vol. 1, ed. Ruud van </a:t>
            </a:r>
            <a:r>
              <a:rPr lang="en-US" sz="2400" dirty="0" err="1" smtClean="0"/>
              <a:t>Dijk</a:t>
            </a:r>
            <a:r>
              <a:rPr lang="en-US" sz="2400" dirty="0" smtClean="0"/>
              <a:t> (</a:t>
            </a:r>
            <a:r>
              <a:rPr lang="en-US" sz="2400" dirty="0" err="1" smtClean="0"/>
              <a:t>Routledge</a:t>
            </a:r>
            <a:r>
              <a:rPr lang="en-US" sz="2400" dirty="0" smtClean="0"/>
              <a:t>, 2008). Article by Edwin E. </a:t>
            </a:r>
            <a:r>
              <a:rPr lang="en-US" sz="2400" dirty="0" err="1" smtClean="0"/>
              <a:t>Moise</a:t>
            </a:r>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799377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 Chi Minh   d. 1969</a:t>
            </a:r>
            <a:endParaRPr lang="en-US" dirty="0"/>
          </a:p>
        </p:txBody>
      </p:sp>
      <p:pic>
        <p:nvPicPr>
          <p:cNvPr id="4" name="Content Placeholder 3" descr="7813230_002.jpg"/>
          <p:cNvPicPr>
            <a:picLocks noGrp="1" noChangeAspect="1"/>
          </p:cNvPicPr>
          <p:nvPr>
            <p:ph idx="1"/>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14908" b="14908"/>
          <a:stretch>
            <a:fillRect/>
          </a:stretch>
        </p:blipFill>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95652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200"/>
              <a:t>7. What type of warfare did the Vietcong use against US forces during the Vietnam War?</a:t>
            </a:r>
          </a:p>
        </p:txBody>
      </p:sp>
      <p:sp>
        <p:nvSpPr>
          <p:cNvPr id="19459" name="Rectangle 3"/>
          <p:cNvSpPr>
            <a:spLocks noGrp="1" noChangeArrowheads="1"/>
          </p:cNvSpPr>
          <p:nvPr>
            <p:ph type="body" idx="1"/>
          </p:nvPr>
        </p:nvSpPr>
        <p:spPr>
          <a:xfrm>
            <a:off x="1219200" y="1981200"/>
            <a:ext cx="7620000" cy="4114800"/>
          </a:xfrm>
        </p:spPr>
        <p:txBody>
          <a:bodyPr/>
          <a:lstStyle/>
          <a:p>
            <a:pPr marL="609600" indent="-609600">
              <a:buFontTx/>
              <a:buAutoNum type="alphaUcPeriod"/>
            </a:pPr>
            <a:r>
              <a:rPr lang="en-US"/>
              <a:t>Germ</a:t>
            </a:r>
          </a:p>
          <a:p>
            <a:pPr marL="609600" indent="-609600">
              <a:buFontTx/>
              <a:buAutoNum type="alphaUcPeriod"/>
            </a:pPr>
            <a:r>
              <a:rPr lang="en-US"/>
              <a:t>Chemical</a:t>
            </a:r>
          </a:p>
          <a:p>
            <a:pPr marL="609600" indent="-609600">
              <a:buFontTx/>
              <a:buAutoNum type="alphaUcPeriod"/>
            </a:pPr>
            <a:r>
              <a:rPr lang="en-US"/>
              <a:t>Guerilla</a:t>
            </a:r>
          </a:p>
          <a:p>
            <a:pPr marL="609600" indent="-609600">
              <a:buFontTx/>
              <a:buAutoNum type="alphaUcPeriod"/>
            </a:pPr>
            <a:r>
              <a:rPr lang="en-US"/>
              <a:t>Tank</a:t>
            </a:r>
          </a:p>
          <a:p>
            <a:pPr marL="609600" indent="-609600">
              <a:buFontTx/>
              <a:buAutoNum type="alphaUcPeriod"/>
            </a:pPr>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990600" y="1752600"/>
            <a:ext cx="7924800" cy="4114800"/>
          </a:xfrm>
        </p:spPr>
        <p:txBody>
          <a:bodyPr/>
          <a:lstStyle/>
          <a:p>
            <a:pPr marL="0" indent="0" algn="ctr">
              <a:buNone/>
            </a:pPr>
            <a:r>
              <a:rPr lang="en-US" b="1" dirty="0" smtClean="0"/>
              <a:t>“Question [whether] Ho as much nationalist as commie is irrelevant. All Stalinists in colonial areas are nationalists”</a:t>
            </a:r>
          </a:p>
          <a:p>
            <a:pPr marL="0" indent="0" algn="ctr">
              <a:buNone/>
            </a:pPr>
            <a:r>
              <a:rPr lang="en-US" sz="2000" b="1" dirty="0" smtClean="0"/>
              <a:t>Cable, May 20, 1949</a:t>
            </a:r>
          </a:p>
          <a:p>
            <a:pPr marL="0" indent="0" algn="ctr">
              <a:buNone/>
            </a:pPr>
            <a:r>
              <a:rPr lang="en-US" sz="2000" b="1" dirty="0" smtClean="0"/>
              <a:t>Secretary of State Dean Acheson to U.S. Consul, Hanoi</a:t>
            </a:r>
            <a:endParaRPr lang="en-US" sz="20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014796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1371600"/>
            <a:ext cx="7721600" cy="1828800"/>
          </a:xfrm>
        </p:spPr>
        <p:txBody>
          <a:bodyPr/>
          <a:lstStyle/>
          <a:p>
            <a:r>
              <a:rPr lang="en-US" sz="4800" b="1" dirty="0" smtClean="0"/>
              <a:t>The  First </a:t>
            </a:r>
            <a:br>
              <a:rPr lang="en-US" sz="4800" b="1" dirty="0" smtClean="0"/>
            </a:br>
            <a:r>
              <a:rPr lang="en-US" sz="4800" b="1" dirty="0" smtClean="0"/>
              <a:t>Indochinese War</a:t>
            </a:r>
            <a:endParaRPr lang="en-US" sz="4800" b="1" dirty="0"/>
          </a:p>
        </p:txBody>
      </p:sp>
      <p:sp>
        <p:nvSpPr>
          <p:cNvPr id="5" name="Text Placeholder 4"/>
          <p:cNvSpPr>
            <a:spLocks noGrp="1"/>
          </p:cNvSpPr>
          <p:nvPr>
            <p:ph type="subTitle" idx="1"/>
          </p:nvPr>
        </p:nvSpPr>
        <p:spPr>
          <a:xfrm>
            <a:off x="1625600" y="4572000"/>
            <a:ext cx="6400800" cy="1085850"/>
          </a:xfrm>
        </p:spPr>
        <p:txBody>
          <a:bodyPr/>
          <a:lstStyle/>
          <a:p>
            <a:r>
              <a:rPr lang="en-US" sz="4400" b="1" dirty="0" smtClean="0"/>
              <a:t>Review</a:t>
            </a:r>
            <a:r>
              <a:rPr lang="en-US" sz="4000" b="1" dirty="0" smtClean="0"/>
              <a:t> </a:t>
            </a:r>
            <a:endParaRPr lang="en-US" sz="40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3826355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066800" y="381000"/>
            <a:ext cx="7620000" cy="838200"/>
          </a:xfrm>
        </p:spPr>
        <p:txBody>
          <a:bodyPr/>
          <a:lstStyle/>
          <a:p>
            <a:r>
              <a:rPr lang="en-US" sz="4000" dirty="0"/>
              <a:t>The First Vietnam War (1946-1954)</a:t>
            </a:r>
          </a:p>
        </p:txBody>
      </p:sp>
      <p:sp>
        <p:nvSpPr>
          <p:cNvPr id="25603" name="Rectangle 3"/>
          <p:cNvSpPr>
            <a:spLocks noGrp="1" noChangeArrowheads="1"/>
          </p:cNvSpPr>
          <p:nvPr>
            <p:ph idx="1"/>
          </p:nvPr>
        </p:nvSpPr>
        <p:spPr>
          <a:xfrm>
            <a:off x="1066800" y="1371600"/>
            <a:ext cx="7620000" cy="4495800"/>
          </a:xfrm>
        </p:spPr>
        <p:txBody>
          <a:bodyPr/>
          <a:lstStyle/>
          <a:p>
            <a:pPr>
              <a:lnSpc>
                <a:spcPct val="90000"/>
              </a:lnSpc>
            </a:pPr>
            <a:r>
              <a:rPr lang="en-US" sz="2400" dirty="0"/>
              <a:t>Also known as the First French-Indochina War</a:t>
            </a:r>
          </a:p>
          <a:p>
            <a:pPr>
              <a:lnSpc>
                <a:spcPct val="90000"/>
              </a:lnSpc>
            </a:pPr>
            <a:r>
              <a:rPr lang="en-US" sz="2400" dirty="0"/>
              <a:t>Since the 1860</a:t>
            </a:r>
            <a:r>
              <a:rPr lang="ja-JP" altLang="en-US" sz="2400" dirty="0">
                <a:latin typeface="Arial"/>
              </a:rPr>
              <a:t>’</a:t>
            </a:r>
            <a:r>
              <a:rPr lang="en-US" sz="2400" dirty="0"/>
              <a:t>s Vietnam had been considered a colony of France</a:t>
            </a:r>
          </a:p>
          <a:p>
            <a:pPr>
              <a:lnSpc>
                <a:spcPct val="90000"/>
              </a:lnSpc>
            </a:pPr>
            <a:r>
              <a:rPr lang="en-US" sz="2400" dirty="0"/>
              <a:t>During WW II Vietnam was invaded by Japan</a:t>
            </a:r>
          </a:p>
          <a:p>
            <a:pPr lvl="1">
              <a:lnSpc>
                <a:spcPct val="90000"/>
              </a:lnSpc>
            </a:pPr>
            <a:r>
              <a:rPr lang="en-US" sz="2400" dirty="0"/>
              <a:t>During this time Ho Chi Minh was actually an ally of the US</a:t>
            </a:r>
          </a:p>
          <a:p>
            <a:pPr>
              <a:lnSpc>
                <a:spcPct val="90000"/>
              </a:lnSpc>
            </a:pPr>
            <a:r>
              <a:rPr lang="en-US" sz="2400" dirty="0"/>
              <a:t>After WW II Ho Chi Minh declared Vietnamese independence (Sept 2, 1945: </a:t>
            </a:r>
            <a:r>
              <a:rPr lang="en-US" sz="2400" b="1" dirty="0"/>
              <a:t>Full text:</a:t>
            </a:r>
            <a:r>
              <a:rPr lang="en-US" sz="2400" dirty="0"/>
              <a:t> </a:t>
            </a:r>
            <a:r>
              <a:rPr lang="en-US" sz="2400" dirty="0">
                <a:hlinkClick r:id="rId2" action="ppaction://hlinksldjump"/>
              </a:rPr>
              <a:t>http://ww w.vwip.org/articles/declar01.htm</a:t>
            </a:r>
            <a:r>
              <a:rPr lang="en-US" sz="2400" dirty="0"/>
              <a:t>)</a:t>
            </a:r>
          </a:p>
          <a:p>
            <a:pPr>
              <a:lnSpc>
                <a:spcPct val="90000"/>
              </a:lnSpc>
            </a:pPr>
            <a:r>
              <a:rPr lang="en-US" sz="2400" dirty="0"/>
              <a:t>At this time France made plans to reestablish its imperial control. </a:t>
            </a:r>
          </a:p>
          <a:p>
            <a:pPr>
              <a:lnSpc>
                <a:spcPct val="90000"/>
              </a:lnSpc>
            </a:pPr>
            <a:r>
              <a:rPr lang="en-US" sz="2400" dirty="0"/>
              <a:t>The US, needing France</a:t>
            </a:r>
            <a:r>
              <a:rPr lang="ja-JP" altLang="en-US" sz="2400" dirty="0">
                <a:latin typeface="Arial"/>
              </a:rPr>
              <a:t>’</a:t>
            </a:r>
            <a:r>
              <a:rPr lang="en-US" sz="2400" dirty="0"/>
              <a:t>s help in fighting the Cold War in Europe, agreed to ally itself (financially) with France, along with Great Britain and China, in Vietnam</a:t>
            </a:r>
          </a:p>
          <a:p>
            <a:pPr>
              <a:lnSpc>
                <a:spcPct val="90000"/>
              </a:lnSpc>
              <a:buFontTx/>
              <a:buNone/>
            </a:pPr>
            <a:endParaRPr lang="en-US" sz="1800"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066800" y="381000"/>
            <a:ext cx="7620000" cy="762000"/>
          </a:xfrm>
        </p:spPr>
        <p:txBody>
          <a:bodyPr/>
          <a:lstStyle/>
          <a:p>
            <a:r>
              <a:rPr lang="en-US" sz="4000" dirty="0"/>
              <a:t>The First Vietnam War (1946-1954)</a:t>
            </a:r>
          </a:p>
        </p:txBody>
      </p:sp>
      <p:sp>
        <p:nvSpPr>
          <p:cNvPr id="26627" name="Rectangle 3"/>
          <p:cNvSpPr>
            <a:spLocks noGrp="1" noChangeArrowheads="1"/>
          </p:cNvSpPr>
          <p:nvPr>
            <p:ph idx="1"/>
          </p:nvPr>
        </p:nvSpPr>
        <p:spPr>
          <a:xfrm>
            <a:off x="1066800" y="1066800"/>
            <a:ext cx="7620000" cy="4800600"/>
          </a:xfrm>
        </p:spPr>
        <p:txBody>
          <a:bodyPr/>
          <a:lstStyle/>
          <a:p>
            <a:pPr>
              <a:lnSpc>
                <a:spcPct val="90000"/>
              </a:lnSpc>
            </a:pPr>
            <a:r>
              <a:rPr lang="en-US" sz="2400" dirty="0"/>
              <a:t>By the end of the first war, US military/economic aid accounted for 80% of the total war costs($2.6 billion)</a:t>
            </a:r>
          </a:p>
          <a:p>
            <a:pPr>
              <a:lnSpc>
                <a:spcPct val="90000"/>
              </a:lnSpc>
            </a:pPr>
            <a:r>
              <a:rPr lang="en-US" sz="2400" dirty="0"/>
              <a:t>The French, unable to successfully combat the guerilla tactics of the Viet Minh (Ho and his communist supporters), agreed to come to terms at the Geneva Peace Conference (1954)</a:t>
            </a:r>
          </a:p>
          <a:p>
            <a:pPr>
              <a:lnSpc>
                <a:spcPct val="90000"/>
              </a:lnSpc>
            </a:pPr>
            <a:r>
              <a:rPr lang="en-US" sz="2400" dirty="0"/>
              <a:t>As a result, Vietnam, Laos and Cambodia were given their independence, and Vietnam  was temporarily divided at the 17</a:t>
            </a:r>
            <a:r>
              <a:rPr lang="en-US" sz="2400" baseline="30000" dirty="0"/>
              <a:t>th</a:t>
            </a:r>
            <a:r>
              <a:rPr lang="en-US" sz="2400" dirty="0"/>
              <a:t> parallel with country wide elections to be held in two years to choose a government and reunify the country permanently (US backed govt. refused to sign)</a:t>
            </a:r>
          </a:p>
          <a:p>
            <a:pPr>
              <a:lnSpc>
                <a:spcPct val="90000"/>
              </a:lnSpc>
            </a:pPr>
            <a:r>
              <a:rPr lang="en-US" sz="2400" dirty="0"/>
              <a:t>During this time Ho</a:t>
            </a:r>
            <a:r>
              <a:rPr lang="ja-JP" altLang="en-US" sz="2400" dirty="0">
                <a:latin typeface="Arial"/>
              </a:rPr>
              <a:t>’</a:t>
            </a:r>
            <a:r>
              <a:rPr lang="en-US" sz="2400" dirty="0"/>
              <a:t>s communist government would control the north while a democratic government under the leadership of Ngo </a:t>
            </a:r>
            <a:r>
              <a:rPr lang="en-US" sz="2400" dirty="0" err="1"/>
              <a:t>Dinh</a:t>
            </a:r>
            <a:r>
              <a:rPr lang="en-US" sz="2400" dirty="0"/>
              <a:t> Diem, chosen and supported by the US, would control the South</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Reasons for US Involvement</a:t>
            </a:r>
          </a:p>
        </p:txBody>
      </p:sp>
      <p:sp>
        <p:nvSpPr>
          <p:cNvPr id="27651" name="Rectangle 3"/>
          <p:cNvSpPr>
            <a:spLocks noGrp="1" noChangeArrowheads="1"/>
          </p:cNvSpPr>
          <p:nvPr>
            <p:ph type="body" idx="1"/>
          </p:nvPr>
        </p:nvSpPr>
        <p:spPr/>
        <p:txBody>
          <a:bodyPr/>
          <a:lstStyle/>
          <a:p>
            <a:pPr lvl="1"/>
            <a:endParaRPr lang="en-US" sz="1600" b="1" dirty="0"/>
          </a:p>
        </p:txBody>
      </p:sp>
      <p:pic>
        <p:nvPicPr>
          <p:cNvPr id="27654" name="Picture 6" descr="http://www.thehistorychannel.co.uk/classroom/gcse/pics/v3.gif"/>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126476" y="1905000"/>
            <a:ext cx="7561976" cy="3505200"/>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Five P’s of Why Nations</a:t>
            </a:r>
            <a:br>
              <a:rPr lang="en-US" sz="3600" b="1" dirty="0" smtClean="0"/>
            </a:br>
            <a:r>
              <a:rPr lang="en-US" sz="3600" b="1" dirty="0" smtClean="0"/>
              <a:t> Go To War</a:t>
            </a:r>
            <a:endParaRPr lang="en-US" sz="3600" b="1" dirty="0"/>
          </a:p>
        </p:txBody>
      </p:sp>
      <p:sp>
        <p:nvSpPr>
          <p:cNvPr id="3" name="Content Placeholder 2"/>
          <p:cNvSpPr>
            <a:spLocks noGrp="1"/>
          </p:cNvSpPr>
          <p:nvPr>
            <p:ph idx="1"/>
          </p:nvPr>
        </p:nvSpPr>
        <p:spPr>
          <a:xfrm>
            <a:off x="990600" y="1981200"/>
            <a:ext cx="7924800" cy="4038600"/>
          </a:xfrm>
        </p:spPr>
        <p:txBody>
          <a:bodyPr/>
          <a:lstStyle/>
          <a:p>
            <a:pPr marL="514350" indent="-514350">
              <a:buFont typeface="+mj-lt"/>
              <a:buAutoNum type="arabicPeriod"/>
            </a:pPr>
            <a:r>
              <a:rPr lang="en-US" dirty="0" smtClean="0"/>
              <a:t>Power</a:t>
            </a:r>
          </a:p>
          <a:p>
            <a:pPr marL="514350" indent="-514350">
              <a:buFont typeface="+mj-lt"/>
              <a:buAutoNum type="arabicPeriod"/>
            </a:pPr>
            <a:r>
              <a:rPr lang="en-US" dirty="0" smtClean="0"/>
              <a:t>Prestige</a:t>
            </a:r>
          </a:p>
          <a:p>
            <a:pPr marL="514350" indent="-514350">
              <a:buFont typeface="+mj-lt"/>
              <a:buAutoNum type="arabicPeriod"/>
            </a:pPr>
            <a:r>
              <a:rPr lang="en-US" dirty="0" smtClean="0"/>
              <a:t>Principles</a:t>
            </a:r>
          </a:p>
          <a:p>
            <a:pPr marL="514350" indent="-514350">
              <a:buFont typeface="+mj-lt"/>
              <a:buAutoNum type="arabicPeriod"/>
            </a:pPr>
            <a:r>
              <a:rPr lang="en-US" dirty="0" smtClean="0"/>
              <a:t>Profit</a:t>
            </a:r>
          </a:p>
          <a:p>
            <a:pPr marL="514350" indent="-514350">
              <a:buFont typeface="+mj-lt"/>
              <a:buAutoNum type="arabicPeriod"/>
            </a:pPr>
            <a:r>
              <a:rPr lang="en-US" dirty="0" smtClean="0"/>
              <a:t>Protection</a:t>
            </a:r>
          </a:p>
          <a:p>
            <a:pPr marL="514350" indent="-514350">
              <a:buFont typeface="+mj-lt"/>
              <a:buAutoNum type="arabicPeriod"/>
            </a:pPr>
            <a:endParaRPr lang="en-US" dirty="0" smtClean="0"/>
          </a:p>
          <a:p>
            <a:pPr marL="514350" indent="-514350">
              <a:buNone/>
            </a:pPr>
            <a:r>
              <a:rPr lang="en-US" sz="1800" dirty="0" smtClean="0"/>
              <a:t>Source:  The Lessons of the Vietnam War, Jerold M. Star, pp. 30-31  </a:t>
            </a:r>
            <a:endParaRPr lang="en-US" sz="1800"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Ngo </a:t>
            </a:r>
            <a:r>
              <a:rPr lang="en-US" dirty="0" err="1" smtClean="0"/>
              <a:t>Dinh</a:t>
            </a:r>
            <a:r>
              <a:rPr lang="en-US" dirty="0" smtClean="0"/>
              <a:t> Diem</a:t>
            </a:r>
            <a:endParaRPr lang="en-US" dirty="0"/>
          </a:p>
        </p:txBody>
      </p:sp>
      <p:sp>
        <p:nvSpPr>
          <p:cNvPr id="3" name="Subtitle 2"/>
          <p:cNvSpPr>
            <a:spLocks noGrp="1"/>
          </p:cNvSpPr>
          <p:nvPr>
            <p:ph type="subTitle" idx="1"/>
          </p:nvPr>
        </p:nvSpPr>
        <p:spPr/>
        <p:txBody>
          <a:bodyPr/>
          <a:lstStyle/>
          <a:p>
            <a:r>
              <a:rPr lang="en-US" dirty="0" smtClean="0"/>
              <a:t>America’s Mandarin</a:t>
            </a:r>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71" name="Rectangle 15"/>
          <p:cNvSpPr>
            <a:spLocks noGrp="1" noChangeArrowheads="1"/>
          </p:cNvSpPr>
          <p:nvPr>
            <p:ph type="body" idx="1"/>
          </p:nvPr>
        </p:nvSpPr>
        <p:spPr>
          <a:xfrm>
            <a:off x="1066800" y="2438400"/>
            <a:ext cx="7620000" cy="4114800"/>
          </a:xfrm>
        </p:spPr>
        <p:txBody>
          <a:bodyPr/>
          <a:lstStyle/>
          <a:p>
            <a:r>
              <a:rPr lang="en-US" sz="2800" dirty="0" smtClean="0"/>
              <a:t>After refusing Ho Chi Minh's invitation to join the Communist movement, </a:t>
            </a:r>
            <a:r>
              <a:rPr lang="en-US" sz="2800" b="1" dirty="0" smtClean="0"/>
              <a:t>Ngo </a:t>
            </a:r>
            <a:r>
              <a:rPr lang="en-US" sz="2800" b="1" dirty="0" err="1" smtClean="0"/>
              <a:t>Dinh</a:t>
            </a:r>
            <a:r>
              <a:rPr lang="en-US" sz="2800" b="1" dirty="0" smtClean="0"/>
              <a:t> Diem </a:t>
            </a:r>
            <a:r>
              <a:rPr lang="en-US" sz="2800" dirty="0" smtClean="0"/>
              <a:t>led </a:t>
            </a:r>
            <a:r>
              <a:rPr lang="en-US" sz="2800" b="1" dirty="0" smtClean="0"/>
              <a:t>South Vietnam </a:t>
            </a:r>
            <a:r>
              <a:rPr lang="en-US" sz="2800" dirty="0" smtClean="0"/>
              <a:t>from 1954 to 1963, when he was killed by his generals in a coup. </a:t>
            </a:r>
          </a:p>
          <a:p>
            <a:r>
              <a:rPr lang="en-US" sz="2800" dirty="0" smtClean="0"/>
              <a:t>His autocratic rule, exemplified by the imprisonment and execution of hundreds of Buddhists, and his refusal to institute land reforms probably contributed to increasing popular support for Ho Chi Minh. </a:t>
            </a:r>
            <a:endParaRPr lang="en-US" sz="2800" dirty="0"/>
          </a:p>
        </p:txBody>
      </p:sp>
      <p:pic>
        <p:nvPicPr>
          <p:cNvPr id="45072" name="Picture 16" descr="Photo of Ngo Dinh Diem"/>
          <p:cNvPicPr>
            <a:picLocks noGrp="1" noChangeAspect="1" noChangeArrowheads="1"/>
          </p:cNvPicPr>
          <p:nvPr>
            <p:ph type="title"/>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a:xfrm>
            <a:off x="1981200" y="304800"/>
            <a:ext cx="5257800" cy="2057400"/>
          </a:xfrm>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blurRad="63500" dist="38099" dir="2700000" algn="ctr" rotWithShape="0">
                    <a:srgbClr val="808080">
                      <a:alpha val="74998"/>
                    </a:srgbClr>
                  </a:outerShdw>
                </a:effectLst>
              </a14:hiddenEffects>
            </a:ext>
          </a:extLst>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Ngo </a:t>
            </a:r>
            <a:r>
              <a:rPr lang="en-US" dirty="0" err="1" smtClean="0"/>
              <a:t>Dinh</a:t>
            </a:r>
            <a:r>
              <a:rPr lang="en-US" dirty="0" smtClean="0"/>
              <a:t> Diem</a:t>
            </a:r>
            <a:endParaRPr lang="en-US" dirty="0"/>
          </a:p>
        </p:txBody>
      </p:sp>
      <p:sp>
        <p:nvSpPr>
          <p:cNvPr id="3" name="Content Placeholder 2"/>
          <p:cNvSpPr>
            <a:spLocks noGrp="1"/>
          </p:cNvSpPr>
          <p:nvPr>
            <p:ph idx="1"/>
          </p:nvPr>
        </p:nvSpPr>
        <p:spPr/>
        <p:txBody>
          <a:bodyPr/>
          <a:lstStyle/>
          <a:p>
            <a:r>
              <a:rPr lang="en-US" dirty="0" smtClean="0"/>
              <a:t>(OBVIOUS &amp; IMPORTANT DIFFERENCES!!) A rich, Catholic landowning president in a predominantly poor, peasant, Buddhist country who ruled like a dictator and refused to give land to the peasants (who were promised land by </a:t>
            </a:r>
            <a:r>
              <a:rPr lang="ja-JP" altLang="en-US" dirty="0" smtClean="0">
                <a:latin typeface="Arial"/>
              </a:rPr>
              <a:t>“</a:t>
            </a:r>
            <a:r>
              <a:rPr lang="en-US" dirty="0" smtClean="0"/>
              <a:t>Uncle Ho</a:t>
            </a:r>
            <a:r>
              <a:rPr lang="ja-JP" altLang="en-US" dirty="0" smtClean="0">
                <a:latin typeface="Arial"/>
              </a:rPr>
              <a:t>”</a:t>
            </a:r>
            <a:r>
              <a:rPr lang="en-US" dirty="0" smtClean="0"/>
              <a:t> – who looked and acted like a peasant and promised economic equality.)</a:t>
            </a:r>
          </a:p>
          <a:p>
            <a:endParaRPr lang="en-US" dirty="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1026"/>
          <p:cNvSpPr>
            <a:spLocks noGrp="1" noChangeArrowheads="1"/>
          </p:cNvSpPr>
          <p:nvPr>
            <p:ph type="title"/>
          </p:nvPr>
        </p:nvSpPr>
        <p:spPr>
          <a:xfrm>
            <a:off x="990600" y="685800"/>
            <a:ext cx="7620000" cy="1143000"/>
          </a:xfrm>
        </p:spPr>
        <p:txBody>
          <a:bodyPr/>
          <a:lstStyle/>
          <a:p>
            <a:r>
              <a:rPr lang="en-US" sz="3600" b="1"/>
              <a:t>The Language of War: Important terms to keep in mind!!</a:t>
            </a:r>
            <a:br>
              <a:rPr lang="en-US" sz="3600" b="1"/>
            </a:br>
            <a:endParaRPr lang="en-US" sz="3600" b="1"/>
          </a:p>
        </p:txBody>
      </p:sp>
      <p:sp>
        <p:nvSpPr>
          <p:cNvPr id="43011" name="Rectangle 1027"/>
          <p:cNvSpPr>
            <a:spLocks noGrp="1" noChangeArrowheads="1"/>
          </p:cNvSpPr>
          <p:nvPr>
            <p:ph type="body" idx="1"/>
          </p:nvPr>
        </p:nvSpPr>
        <p:spPr>
          <a:xfrm>
            <a:off x="1066800" y="1600200"/>
            <a:ext cx="7620000" cy="4114800"/>
          </a:xfrm>
        </p:spPr>
        <p:txBody>
          <a:bodyPr/>
          <a:lstStyle/>
          <a:p>
            <a:pPr>
              <a:lnSpc>
                <a:spcPct val="90000"/>
              </a:lnSpc>
            </a:pPr>
            <a:r>
              <a:rPr lang="en-US" sz="1800" b="1">
                <a:latin typeface="Arial" charset="0"/>
                <a:cs typeface="Arial" charset="0"/>
              </a:rPr>
              <a:t>RVN</a:t>
            </a:r>
            <a:r>
              <a:rPr lang="en-US" sz="1800">
                <a:latin typeface="Arial" charset="0"/>
                <a:cs typeface="Arial" charset="0"/>
              </a:rPr>
              <a:t>: Republic of Vietnam (South Vietnam) </a:t>
            </a:r>
          </a:p>
          <a:p>
            <a:pPr>
              <a:lnSpc>
                <a:spcPct val="90000"/>
              </a:lnSpc>
            </a:pPr>
            <a:r>
              <a:rPr lang="en-US" sz="1800" b="1">
                <a:latin typeface="Arial" charset="0"/>
                <a:cs typeface="Arial" charset="0"/>
              </a:rPr>
              <a:t>ARVN</a:t>
            </a:r>
            <a:r>
              <a:rPr lang="en-US" sz="1800">
                <a:latin typeface="Arial" charset="0"/>
                <a:cs typeface="Arial" charset="0"/>
              </a:rPr>
              <a:t>: Army of the Republic of Vietnam (Army of South Vietnam)</a:t>
            </a:r>
          </a:p>
          <a:p>
            <a:pPr>
              <a:lnSpc>
                <a:spcPct val="90000"/>
              </a:lnSpc>
            </a:pPr>
            <a:r>
              <a:rPr lang="en-US" sz="1800" b="1">
                <a:latin typeface="Arial" charset="0"/>
                <a:cs typeface="Arial" charset="0"/>
              </a:rPr>
              <a:t>VIETCONG:</a:t>
            </a:r>
            <a:r>
              <a:rPr lang="en-US" sz="1800">
                <a:latin typeface="Arial" charset="0"/>
                <a:cs typeface="Arial" charset="0"/>
              </a:rPr>
              <a:t> Communist forces fighting the South Vietnamese government </a:t>
            </a:r>
          </a:p>
          <a:p>
            <a:pPr>
              <a:lnSpc>
                <a:spcPct val="90000"/>
              </a:lnSpc>
            </a:pPr>
            <a:r>
              <a:rPr lang="en-US" sz="1800" b="1">
                <a:latin typeface="Arial" charset="0"/>
                <a:cs typeface="Arial" charset="0"/>
              </a:rPr>
              <a:t>VIETMINH:</a:t>
            </a:r>
            <a:r>
              <a:rPr lang="en-US" sz="1800">
                <a:latin typeface="Arial" charset="0"/>
                <a:cs typeface="Arial" charset="0"/>
              </a:rPr>
              <a:t> Viet Nam Doc Lap Dong Minh Hoi, or the Vietnamese Independence League</a:t>
            </a:r>
          </a:p>
          <a:p>
            <a:pPr>
              <a:lnSpc>
                <a:spcPct val="90000"/>
              </a:lnSpc>
            </a:pPr>
            <a:r>
              <a:rPr lang="en-US" sz="1800" b="1">
                <a:latin typeface="Arial" charset="0"/>
                <a:cs typeface="Arial" charset="0"/>
              </a:rPr>
              <a:t>CHARLIE, CHARLES, CHUCK</a:t>
            </a:r>
            <a:r>
              <a:rPr lang="en-US" sz="1800">
                <a:latin typeface="Arial" charset="0"/>
                <a:cs typeface="Arial" charset="0"/>
              </a:rPr>
              <a:t>: Vietcong--short for the phonetic representation Victor Charlie </a:t>
            </a:r>
          </a:p>
          <a:p>
            <a:pPr>
              <a:lnSpc>
                <a:spcPct val="90000"/>
              </a:lnSpc>
            </a:pPr>
            <a:r>
              <a:rPr lang="en-US" sz="1800" b="1">
                <a:latin typeface="Arial" charset="0"/>
                <a:cs typeface="Arial" charset="0"/>
              </a:rPr>
              <a:t>SEARCH AND DESTROY:</a:t>
            </a:r>
            <a:r>
              <a:rPr lang="en-US" sz="1800">
                <a:latin typeface="Arial" charset="0"/>
                <a:cs typeface="Arial" charset="0"/>
              </a:rPr>
              <a:t> offensive operations designed to find and destroy enemy forces rather than establish permanent government control; also, called "Zippo missions"</a:t>
            </a:r>
          </a:p>
          <a:p>
            <a:pPr>
              <a:lnSpc>
                <a:spcPct val="90000"/>
              </a:lnSpc>
            </a:pPr>
            <a:r>
              <a:rPr lang="en-US" sz="1800" b="1">
                <a:latin typeface="Arial" charset="0"/>
                <a:cs typeface="Arial" charset="0"/>
              </a:rPr>
              <a:t>FRIENDLY FIRE</a:t>
            </a:r>
            <a:r>
              <a:rPr lang="en-US" sz="1800">
                <a:latin typeface="Arial" charset="0"/>
                <a:cs typeface="Arial" charset="0"/>
              </a:rPr>
              <a:t>: euphemism used during the war in Vietnam to describe air, artillery, or small-arms fire from American forces mistakenly directed at American positions </a:t>
            </a:r>
          </a:p>
          <a:p>
            <a:pPr>
              <a:lnSpc>
                <a:spcPct val="90000"/>
              </a:lnSpc>
            </a:pPr>
            <a:r>
              <a:rPr lang="en-US" sz="1800" b="1">
                <a:latin typeface="Arial" charset="0"/>
                <a:cs typeface="Arial" charset="0"/>
              </a:rPr>
              <a:t>FRAGGING:</a:t>
            </a:r>
            <a:r>
              <a:rPr lang="en-US" sz="1800">
                <a:latin typeface="Arial" charset="0"/>
                <a:cs typeface="Arial" charset="0"/>
              </a:rPr>
              <a:t> assassination of an officer by his own troops, usually by means of a grenade</a:t>
            </a:r>
          </a:p>
          <a:p>
            <a:pPr>
              <a:lnSpc>
                <a:spcPct val="90000"/>
              </a:lnSpc>
            </a:pPr>
            <a:r>
              <a:rPr lang="en-US" sz="1800" b="1">
                <a:latin typeface="Arial" charset="0"/>
                <a:cs typeface="Arial" charset="0"/>
              </a:rPr>
              <a:t>FOR A MORE COMPLETE LISTING OF TERMS GO TO:</a:t>
            </a:r>
            <a:r>
              <a:rPr lang="en-US" sz="1800">
                <a:latin typeface="Arial" charset="0"/>
                <a:cs typeface="Arial" charset="0"/>
              </a:rPr>
              <a:t>  </a:t>
            </a:r>
            <a:r>
              <a:rPr lang="en-US" sz="1800">
                <a:latin typeface="Arial" charset="0"/>
                <a:cs typeface="Arial" charset="0"/>
                <a:hlinkClick r:id="rId2" action="ppaction://hlinksldjump"/>
              </a:rPr>
              <a:t>http://www.pbs.org/wgbh/amex/vietnam/refer/language.html</a:t>
            </a:r>
            <a:endParaRPr lang="en-US" sz="1800">
              <a:latin typeface="Arial" charset="0"/>
              <a:cs typeface="Arial" charset="0"/>
            </a:endParaRPr>
          </a:p>
        </p:txBody>
      </p:sp>
    </p:spTree>
  </p:cSld>
  <p:clrMapOvr>
    <a:masterClrMapping/>
  </p:clrMapOvr>
</p:sld>
</file>

<file path=ppt/theme/theme1.xml><?xml version="1.0" encoding="utf-8"?>
<a:theme xmlns:a="http://schemas.openxmlformats.org/drawingml/2006/main" name="Notebook">
  <a:themeElements>
    <a:clrScheme name="Notebook 1">
      <a:dk1>
        <a:srgbClr val="000000"/>
      </a:dk1>
      <a:lt1>
        <a:srgbClr val="FEFDE3"/>
      </a:lt1>
      <a:dk2>
        <a:srgbClr val="221304"/>
      </a:dk2>
      <a:lt2>
        <a:srgbClr val="CBBD83"/>
      </a:lt2>
      <a:accent1>
        <a:srgbClr val="A1BD69"/>
      </a:accent1>
      <a:accent2>
        <a:srgbClr val="3694B6"/>
      </a:accent2>
      <a:accent3>
        <a:srgbClr val="FEFEEF"/>
      </a:accent3>
      <a:accent4>
        <a:srgbClr val="000000"/>
      </a:accent4>
      <a:accent5>
        <a:srgbClr val="CDDBB9"/>
      </a:accent5>
      <a:accent6>
        <a:srgbClr val="3086A5"/>
      </a:accent6>
      <a:hlink>
        <a:srgbClr val="660066"/>
      </a:hlink>
      <a:folHlink>
        <a:srgbClr val="666699"/>
      </a:folHlink>
    </a:clrScheme>
    <a:fontScheme name="Notebook">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Notebook 1">
        <a:dk1>
          <a:srgbClr val="000000"/>
        </a:dk1>
        <a:lt1>
          <a:srgbClr val="FEFDE3"/>
        </a:lt1>
        <a:dk2>
          <a:srgbClr val="221304"/>
        </a:dk2>
        <a:lt2>
          <a:srgbClr val="CBBD83"/>
        </a:lt2>
        <a:accent1>
          <a:srgbClr val="A1BD69"/>
        </a:accent1>
        <a:accent2>
          <a:srgbClr val="3694B6"/>
        </a:accent2>
        <a:accent3>
          <a:srgbClr val="FEFEE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Notebook 2">
        <a:dk1>
          <a:srgbClr val="000000"/>
        </a:dk1>
        <a:lt1>
          <a:srgbClr val="FFFFFF"/>
        </a:lt1>
        <a:dk2>
          <a:srgbClr val="221304"/>
        </a:dk2>
        <a:lt2>
          <a:srgbClr val="CBBD83"/>
        </a:lt2>
        <a:accent1>
          <a:srgbClr val="A1BD69"/>
        </a:accent1>
        <a:accent2>
          <a:srgbClr val="3694B6"/>
        </a:accent2>
        <a:accent3>
          <a:srgbClr val="FFFFF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Notebook 3">
        <a:dk1>
          <a:srgbClr val="000000"/>
        </a:dk1>
        <a:lt1>
          <a:srgbClr val="FFFFFF"/>
        </a:lt1>
        <a:dk2>
          <a:srgbClr val="000000"/>
        </a:dk2>
        <a:lt2>
          <a:srgbClr val="DDDDDD"/>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7777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Designs\Notebook.pot</Template>
  <TotalTime>2475</TotalTime>
  <Words>12988</Words>
  <Application>Microsoft Macintosh PowerPoint</Application>
  <PresentationFormat>On-screen Show (4:3)</PresentationFormat>
  <Paragraphs>1052</Paragraphs>
  <Slides>210</Slides>
  <Notes>13</Notes>
  <HiddenSlides>0</HiddenSlides>
  <MMClips>0</MMClips>
  <ScaleCrop>false</ScaleCrop>
  <HeadingPairs>
    <vt:vector size="4" baseType="variant">
      <vt:variant>
        <vt:lpstr>Design Template</vt:lpstr>
      </vt:variant>
      <vt:variant>
        <vt:i4>1</vt:i4>
      </vt:variant>
      <vt:variant>
        <vt:lpstr>Slide Titles</vt:lpstr>
      </vt:variant>
      <vt:variant>
        <vt:i4>210</vt:i4>
      </vt:variant>
    </vt:vector>
  </HeadingPairs>
  <TitlesOfParts>
    <vt:vector size="211" baseType="lpstr">
      <vt:lpstr>Notebook</vt:lpstr>
      <vt:lpstr>The Vietnam Wars 1945-1990</vt:lpstr>
      <vt:lpstr>Pre-Test</vt:lpstr>
      <vt:lpstr>1.  Which country fought a war in Vietnam just before the United States?</vt:lpstr>
      <vt:lpstr>2.  Which of the following countries IS NOT located in Southeast Asia?</vt:lpstr>
      <vt:lpstr>3.  Who was the Vietnamese nationalist that became the leader of North Vietnam and the Vietcong during the Vietnam War? </vt:lpstr>
      <vt:lpstr>4.  Who was president in 1955 when the US began acting as an advisor to the government and military of South Vietnam?</vt:lpstr>
      <vt:lpstr>5.  The 1954 Geneva Conference ended the first Vietnam war and temporarily divided Vietnam at what location?</vt:lpstr>
      <vt:lpstr>6. What Cold War theory was used by leaders of the US government to justify our involvement in Vietnam?</vt:lpstr>
      <vt:lpstr>7. What type of warfare did the Vietcong use against US forces during the Vietnam War?</vt:lpstr>
      <vt:lpstr>8.  How best would you describe the climate and geography of Vietnam?</vt:lpstr>
      <vt:lpstr>9.  Which part of Vietnam was controlled by the US and used as its military base of operations?</vt:lpstr>
      <vt:lpstr>10.  The US reached its peak troop strength in the spring of 1968.  How many troops do you think were in Vietnam at this high point?</vt:lpstr>
      <vt:lpstr>The Vietnam Wars</vt:lpstr>
      <vt:lpstr>Words To Describe Vietnam’s History</vt:lpstr>
      <vt:lpstr>Invaders</vt:lpstr>
      <vt:lpstr>Values of the Vietnamese (on-line lecture by Prof. R. Buzzanco U. of Houston)</vt:lpstr>
      <vt:lpstr>Values of the Vietnamese (on-line lecture by Prof. R. Buzzanco U. of Houston)</vt:lpstr>
      <vt:lpstr>Tease</vt:lpstr>
      <vt:lpstr>Strategic Hamlet  Program</vt:lpstr>
      <vt:lpstr>Slide 20</vt:lpstr>
      <vt:lpstr>The Three Regions of Vietnam</vt:lpstr>
      <vt:lpstr>Vietnamese Creation Myth</vt:lpstr>
      <vt:lpstr>Indochina</vt:lpstr>
      <vt:lpstr>The First Vietnamese/Indochinese </vt:lpstr>
      <vt:lpstr>The Trung Sisters</vt:lpstr>
      <vt:lpstr>How were the countries of Indochina able to develop a national identity? </vt:lpstr>
      <vt:lpstr>Early Christian Contact</vt:lpstr>
      <vt:lpstr>Western Interference </vt:lpstr>
      <vt:lpstr>New Imperialism</vt:lpstr>
      <vt:lpstr>Historical Overview 1870-1914</vt:lpstr>
      <vt:lpstr>Phase One (20th c.) The French</vt:lpstr>
      <vt:lpstr>French Colonisation</vt:lpstr>
      <vt:lpstr>French Colonization</vt:lpstr>
      <vt:lpstr>Corvee System in Vietnam</vt:lpstr>
      <vt:lpstr>Corvee for Infrastructure</vt:lpstr>
      <vt:lpstr>French Conquest</vt:lpstr>
      <vt:lpstr>French Colonization  </vt:lpstr>
      <vt:lpstr>Rubber Plantations</vt:lpstr>
      <vt:lpstr>French Colonization</vt:lpstr>
      <vt:lpstr>Modern Vietnamese Nationalism</vt:lpstr>
      <vt:lpstr>The Rise of Modern Nationalism</vt:lpstr>
      <vt:lpstr>Revolt</vt:lpstr>
      <vt:lpstr>Slide 43</vt:lpstr>
      <vt:lpstr> Ho Chi Minh </vt:lpstr>
      <vt:lpstr>Slide 45</vt:lpstr>
      <vt:lpstr>What did Ho Chi Minh want for Vietnam?</vt:lpstr>
      <vt:lpstr>War in Indochina</vt:lpstr>
      <vt:lpstr>Slide 48</vt:lpstr>
      <vt:lpstr>Ho Chi Minh</vt:lpstr>
      <vt:lpstr>French Indochina</vt:lpstr>
      <vt:lpstr>Ho Chi Minh</vt:lpstr>
      <vt:lpstr>Ho Chi Minh</vt:lpstr>
      <vt:lpstr>Indochinese Communist Party Pac Bo (Northern Vietnam) 1941</vt:lpstr>
      <vt:lpstr>Vo Nguyen Giap</vt:lpstr>
      <vt:lpstr>Ho Chi Minh</vt:lpstr>
      <vt:lpstr>Slide 56</vt:lpstr>
      <vt:lpstr>Slide 57</vt:lpstr>
      <vt:lpstr>Activity</vt:lpstr>
      <vt:lpstr>Communism</vt:lpstr>
      <vt:lpstr> The August Revolution 1945-1946  FQ:  Why did the August Revolution succeed and why was it crushed?</vt:lpstr>
      <vt:lpstr>Viet Minh Are Crushed</vt:lpstr>
      <vt:lpstr>August Revolution 1945-1946</vt:lpstr>
      <vt:lpstr>Ramifications of March 6th Agreement a.k.a. Fountainbleau Agreement</vt:lpstr>
      <vt:lpstr>Haiphong Harbor,  November 1946</vt:lpstr>
      <vt:lpstr>December 19, 1946</vt:lpstr>
      <vt:lpstr>The First Indochina War (1945-1954)</vt:lpstr>
      <vt:lpstr>The First Indochinese War 1945-1954</vt:lpstr>
      <vt:lpstr>First Indochinese War</vt:lpstr>
      <vt:lpstr>First Indochinese War:  American Involvement</vt:lpstr>
      <vt:lpstr>Domino Theory</vt:lpstr>
      <vt:lpstr>Slide 71</vt:lpstr>
      <vt:lpstr>Five P’s Why Nations  Go To War</vt:lpstr>
      <vt:lpstr>First Indochinese War:  1950s</vt:lpstr>
      <vt:lpstr>First Indochinese War:   Between 1950-1953</vt:lpstr>
      <vt:lpstr>First Indochinese War:  1953</vt:lpstr>
      <vt:lpstr>Dien Bien Phu: France Loses!</vt:lpstr>
      <vt:lpstr>Slide 77</vt:lpstr>
      <vt:lpstr>Slide 78</vt:lpstr>
      <vt:lpstr>Dien Bien Phu</vt:lpstr>
      <vt:lpstr>Dien Bien Phu</vt:lpstr>
      <vt:lpstr>Why did Dien Bien Phu matter for the US?</vt:lpstr>
      <vt:lpstr>The Geneva Conference April 26 – July 20, 1954</vt:lpstr>
      <vt:lpstr>1954: Geneva  (originally was meant to be a meeting to discuss the future of Korea!)</vt:lpstr>
      <vt:lpstr>1954 Geneva Conference</vt:lpstr>
      <vt:lpstr>Geneva Accords</vt:lpstr>
      <vt:lpstr>Geneva Accord (continued)</vt:lpstr>
      <vt:lpstr>The National Liberation Front (NLF)</vt:lpstr>
      <vt:lpstr>Mid 1960’s </vt:lpstr>
      <vt:lpstr>Ho Chi Minh   d. 1969</vt:lpstr>
      <vt:lpstr>Slide 90</vt:lpstr>
      <vt:lpstr>The  First  Indochinese War</vt:lpstr>
      <vt:lpstr>The First Vietnam War (1946-1954)</vt:lpstr>
      <vt:lpstr>The First Vietnam War (1946-1954)</vt:lpstr>
      <vt:lpstr>Reasons for US Involvement</vt:lpstr>
      <vt:lpstr>Five P’s of Why Nations  Go To War</vt:lpstr>
      <vt:lpstr>Ngo Dinh Diem</vt:lpstr>
      <vt:lpstr>Slide 97</vt:lpstr>
      <vt:lpstr>Ngo Dinh Diem</vt:lpstr>
      <vt:lpstr>The Language of War: Important terms to keep in mind!! </vt:lpstr>
      <vt:lpstr>The Second Indochinese War</vt:lpstr>
      <vt:lpstr>Ngo Dinh Diem:  Early 1950s</vt:lpstr>
      <vt:lpstr>Ngo Dinh Diem 1954</vt:lpstr>
      <vt:lpstr>The Government of Diem </vt:lpstr>
      <vt:lpstr>Vietnam and the OSS: June 1954</vt:lpstr>
      <vt:lpstr>Lansdale’s  Saigon Military Mission </vt:lpstr>
      <vt:lpstr>Lansdale Moves Refugees</vt:lpstr>
      <vt:lpstr>STAGE 1:  USA: Advisory Role (1955-1960)</vt:lpstr>
      <vt:lpstr>North Vietnam Calls For Election Plans</vt:lpstr>
      <vt:lpstr>The Promised Election</vt:lpstr>
      <vt:lpstr>“Unification” Election</vt:lpstr>
      <vt:lpstr>Religion and Diem</vt:lpstr>
      <vt:lpstr>Kennedy &amp; Diem</vt:lpstr>
      <vt:lpstr>Diem &amp; Buddhism</vt:lpstr>
      <vt:lpstr>Diem &amp; Buddhism</vt:lpstr>
      <vt:lpstr>Thich Quang Duc</vt:lpstr>
      <vt:lpstr>STAGE 2: Counterinsurgency Role (1961-1964)</vt:lpstr>
      <vt:lpstr>The Kennedy Years</vt:lpstr>
      <vt:lpstr>The Kennedy Years</vt:lpstr>
      <vt:lpstr>The Kennedy Years</vt:lpstr>
      <vt:lpstr>The Kennedy Years</vt:lpstr>
      <vt:lpstr>The Kennedy Years</vt:lpstr>
      <vt:lpstr>The Kennedy Years</vt:lpstr>
      <vt:lpstr>Madame Nhu</vt:lpstr>
      <vt:lpstr>The Kennedy Years</vt:lpstr>
      <vt:lpstr>Slide 125</vt:lpstr>
      <vt:lpstr>Slide 126</vt:lpstr>
      <vt:lpstr>Slide 127</vt:lpstr>
      <vt:lpstr>Slide 128</vt:lpstr>
      <vt:lpstr>STAGE 2: Counterinsurgency Role (1961-1964)</vt:lpstr>
      <vt:lpstr>The Assassination Diem &amp; Nhu</vt:lpstr>
      <vt:lpstr>The Second Indochinese War</vt:lpstr>
      <vt:lpstr>LBJ Years</vt:lpstr>
      <vt:lpstr>The Gulf of Tonkin Affairs</vt:lpstr>
      <vt:lpstr>Late 1963</vt:lpstr>
      <vt:lpstr>Early 1964</vt:lpstr>
      <vt:lpstr>Early Morning August 2, 1964</vt:lpstr>
      <vt:lpstr>Evening:  August 4th , 1964</vt:lpstr>
      <vt:lpstr>Gulf of Tonkin Incidents</vt:lpstr>
      <vt:lpstr>Tonkin Gulf Incident</vt:lpstr>
      <vt:lpstr>Slide 140</vt:lpstr>
      <vt:lpstr>Slide 141</vt:lpstr>
      <vt:lpstr>Gulf of Tonkin Resolution Vote </vt:lpstr>
      <vt:lpstr>Slide 143</vt:lpstr>
      <vt:lpstr>Impact of the Resolution on LBJ</vt:lpstr>
      <vt:lpstr>December 1964</vt:lpstr>
      <vt:lpstr>STAGE 3:  Combat Role (1965-1968)</vt:lpstr>
      <vt:lpstr>February 6, 1965</vt:lpstr>
      <vt:lpstr>Operation Rolling Thunder</vt:lpstr>
      <vt:lpstr>Vietnam:  The LBJ Years</vt:lpstr>
      <vt:lpstr>Enter Combat Troops</vt:lpstr>
      <vt:lpstr>Saigon &amp; Escalation: 1965</vt:lpstr>
      <vt:lpstr>Doubts?</vt:lpstr>
      <vt:lpstr> In Retrospect: The Tragedy and Lessons of Vietnam </vt:lpstr>
      <vt:lpstr>McNamara</vt:lpstr>
      <vt:lpstr>The Second Indochinese War:  LBJ: 1967</vt:lpstr>
      <vt:lpstr>The Second Indochinese War:  LBJ: 1967</vt:lpstr>
      <vt:lpstr>Khe Sanh, April - May 1967</vt:lpstr>
      <vt:lpstr>Khe Sanh, April - May 1967</vt:lpstr>
      <vt:lpstr>Late 1967</vt:lpstr>
      <vt:lpstr>Slide 160</vt:lpstr>
      <vt:lpstr>Tet Offensive*</vt:lpstr>
      <vt:lpstr>The Tet  Offensive: January - February 1968</vt:lpstr>
      <vt:lpstr>Tet Offensive </vt:lpstr>
      <vt:lpstr>Tet Offensive Vietnam: Source “The Big War and the Vietnam Syndrome: Lsn 23”   </vt:lpstr>
      <vt:lpstr>Reasons for North Vietnam’s Lack of Tactical Success in Tet </vt:lpstr>
      <vt:lpstr> Reasons for the U.S. Tactical Success in Tet </vt:lpstr>
      <vt:lpstr>Back to Insurgency Phase II </vt:lpstr>
      <vt:lpstr>Overall Results of Tet </vt:lpstr>
      <vt:lpstr>Tet Offensive: Reaction in the USA</vt:lpstr>
      <vt:lpstr>Peace Negotiations Timed Writing</vt:lpstr>
      <vt:lpstr>Background-The Tet Offensive</vt:lpstr>
      <vt:lpstr>Slide 172</vt:lpstr>
      <vt:lpstr>A Turning Point in the War</vt:lpstr>
      <vt:lpstr>The Role of Popular Opinion</vt:lpstr>
      <vt:lpstr>Context of Letters</vt:lpstr>
      <vt:lpstr>AP Essay Prompt</vt:lpstr>
      <vt:lpstr>STAGE 3:  Combat Role (1965-1968)</vt:lpstr>
      <vt:lpstr>Massacre at My Lai March 16, 1968</vt:lpstr>
      <vt:lpstr>What happened at My Lai?</vt:lpstr>
      <vt:lpstr>Where is My Lai?</vt:lpstr>
      <vt:lpstr>Timeline of the Events at My Lai</vt:lpstr>
      <vt:lpstr>Timeline of the events of My Lai, continued</vt:lpstr>
      <vt:lpstr>Atrocities at My Lai</vt:lpstr>
      <vt:lpstr>Atrocities at My Lai</vt:lpstr>
      <vt:lpstr>Victims at My Lai</vt:lpstr>
      <vt:lpstr>Victims at My Lai</vt:lpstr>
      <vt:lpstr>The Burning of My Lai</vt:lpstr>
      <vt:lpstr>One wounded member of Charlie Company</vt:lpstr>
      <vt:lpstr>Chief Warrant Officer Hugh Thompson</vt:lpstr>
      <vt:lpstr>Who was Charlie Company?</vt:lpstr>
      <vt:lpstr>Why Charlie Company? continued</vt:lpstr>
      <vt:lpstr>The Cover-Up</vt:lpstr>
      <vt:lpstr>How the story actually broke</vt:lpstr>
      <vt:lpstr>The Investigation</vt:lpstr>
      <vt:lpstr>Charges and a Pardon</vt:lpstr>
      <vt:lpstr>Lasting Effects of My Lai</vt:lpstr>
      <vt:lpstr>The Second Indochinese War</vt:lpstr>
      <vt:lpstr>STAGE 4:  Vietnamization (1969-1975)</vt:lpstr>
      <vt:lpstr>Slide 199</vt:lpstr>
      <vt:lpstr>Kent State</vt:lpstr>
      <vt:lpstr>Kent State</vt:lpstr>
      <vt:lpstr>WHAT ARE THE MOST IMPORTANT UNANSWERED QUESTIONS ABOUT THE MAY 4 SHOOTINGS? </vt:lpstr>
      <vt:lpstr>STAGE 4:  Vietnamization (1969-1975)</vt:lpstr>
      <vt:lpstr>The Second Indochinese War</vt:lpstr>
      <vt:lpstr>The Second Indochinese War</vt:lpstr>
      <vt:lpstr>Why Did America Lose?</vt:lpstr>
      <vt:lpstr>Why Did America Lose?</vt:lpstr>
      <vt:lpstr>Why Did America Lose?</vt:lpstr>
      <vt:lpstr>Works Cited &amp; Referenced</vt:lpstr>
      <vt:lpstr>Bibliography (for My Lai)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Five Stages of the Vietnam War</dc:title>
  <dc:creator>User</dc:creator>
  <cp:lastModifiedBy>Sacerdote, Kevin R.</cp:lastModifiedBy>
  <cp:revision>244</cp:revision>
  <dcterms:created xsi:type="dcterms:W3CDTF">2012-08-31T16:21:41Z</dcterms:created>
  <dcterms:modified xsi:type="dcterms:W3CDTF">2012-08-31T17:49:32Z</dcterms:modified>
</cp:coreProperties>
</file>